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0"/>
  </p:notesMasterIdLst>
  <p:handoutMasterIdLst>
    <p:handoutMasterId r:id="rId31"/>
  </p:handoutMasterIdLst>
  <p:sldIdLst>
    <p:sldId id="256" r:id="rId5"/>
    <p:sldId id="257" r:id="rId6"/>
    <p:sldId id="286" r:id="rId7"/>
    <p:sldId id="279" r:id="rId8"/>
    <p:sldId id="278" r:id="rId9"/>
    <p:sldId id="258" r:id="rId10"/>
    <p:sldId id="280" r:id="rId11"/>
    <p:sldId id="281" r:id="rId12"/>
    <p:sldId id="282" r:id="rId13"/>
    <p:sldId id="290" r:id="rId14"/>
    <p:sldId id="266" r:id="rId15"/>
    <p:sldId id="298" r:id="rId16"/>
    <p:sldId id="283" r:id="rId17"/>
    <p:sldId id="284" r:id="rId18"/>
    <p:sldId id="285" r:id="rId19"/>
    <p:sldId id="271" r:id="rId20"/>
    <p:sldId id="291" r:id="rId21"/>
    <p:sldId id="288" r:id="rId22"/>
    <p:sldId id="292" r:id="rId23"/>
    <p:sldId id="293" r:id="rId24"/>
    <p:sldId id="294" r:id="rId25"/>
    <p:sldId id="295" r:id="rId26"/>
    <p:sldId id="296" r:id="rId27"/>
    <p:sldId id="299" r:id="rId28"/>
    <p:sldId id="297"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655" autoAdjust="0"/>
  </p:normalViewPr>
  <p:slideViewPr>
    <p:cSldViewPr snapToGrid="0">
      <p:cViewPr varScale="1">
        <p:scale>
          <a:sx n="100" d="100"/>
          <a:sy n="100" d="100"/>
        </p:scale>
        <p:origin x="990" y="90"/>
      </p:cViewPr>
      <p:guideLst/>
    </p:cSldViewPr>
  </p:slideViewPr>
  <p:outlineViewPr>
    <p:cViewPr>
      <p:scale>
        <a:sx n="33" d="100"/>
        <a:sy n="33" d="100"/>
      </p:scale>
      <p:origin x="0" y="-2880"/>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1" d="2"/>
          <a:sy n="1" d="2"/>
        </p:scale>
        <p:origin x="3403" y="29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56F32FC-4BD9-442A-A8C6-51598C909FE3}" type="datetimeFigureOut">
              <a:rPr lang="en-US" smtClean="0"/>
              <a:t>1/30/2026</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56371FA-A98D-41E8-93F4-09945841298A}" type="datetimeFigureOut">
              <a:rPr lang="en-US" smtClean="0"/>
              <a:t>1/30/2026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dirty="0"/>
          </a:p>
        </p:txBody>
      </p:sp>
    </p:spTree>
    <p:extLst>
      <p:ext uri="{BB962C8B-B14F-4D97-AF65-F5344CB8AC3E}">
        <p14:creationId xmlns:p14="http://schemas.microsoft.com/office/powerpoint/2010/main" val="177812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tired of the profession or tired of how you are practicing it?</a:t>
            </a:r>
          </a:p>
          <a:p>
            <a:endParaRPr lang="en-US" dirty="0"/>
          </a:p>
          <a:p>
            <a:r>
              <a:rPr lang="en-US" dirty="0"/>
              <a:t>5 minutes small group discussion</a:t>
            </a:r>
          </a:p>
        </p:txBody>
      </p:sp>
      <p:sp>
        <p:nvSpPr>
          <p:cNvPr id="4" name="Slide Number Placeholder 3"/>
          <p:cNvSpPr>
            <a:spLocks noGrp="1"/>
          </p:cNvSpPr>
          <p:nvPr>
            <p:ph type="sldNum" sz="quarter" idx="5"/>
          </p:nvPr>
        </p:nvSpPr>
        <p:spPr/>
        <p:txBody>
          <a:bodyPr/>
          <a:lstStyle/>
          <a:p>
            <a:fld id="{22289C57-55D7-40A4-A101-E74FAC7A092B}" type="slidenum">
              <a:rPr lang="en-US" smtClean="0"/>
              <a:t>10</a:t>
            </a:fld>
            <a:endParaRPr lang="en-US" dirty="0"/>
          </a:p>
        </p:txBody>
      </p:sp>
    </p:spTree>
    <p:extLst>
      <p:ext uri="{BB962C8B-B14F-4D97-AF65-F5344CB8AC3E}">
        <p14:creationId xmlns:p14="http://schemas.microsoft.com/office/powerpoint/2010/main" val="4271156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(Resonate with the experiences, values, and emotions of those listening)</a:t>
            </a:r>
          </a:p>
          <a:p>
            <a:r>
              <a:rPr lang="en-US" b="1" dirty="0"/>
              <a:t>Reconnect with what brought you here</a:t>
            </a:r>
          </a:p>
          <a:p>
            <a:r>
              <a:rPr lang="en-US" b="1" dirty="0"/>
              <a:t>Invite people to call out their answers</a:t>
            </a:r>
          </a:p>
        </p:txBody>
      </p:sp>
      <p:sp>
        <p:nvSpPr>
          <p:cNvPr id="4" name="Slide Number Placeholder 3"/>
          <p:cNvSpPr>
            <a:spLocks noGrp="1"/>
          </p:cNvSpPr>
          <p:nvPr>
            <p:ph type="sldNum" sz="quarter" idx="5"/>
          </p:nvPr>
        </p:nvSpPr>
        <p:spPr/>
        <p:txBody>
          <a:bodyPr/>
          <a:lstStyle/>
          <a:p>
            <a:fld id="{22289C57-55D7-40A4-A101-E74FAC7A092B}" type="slidenum">
              <a:rPr lang="en-US" smtClean="0"/>
              <a:t>11</a:t>
            </a:fld>
            <a:endParaRPr lang="en-US" dirty="0"/>
          </a:p>
        </p:txBody>
      </p:sp>
    </p:spTree>
    <p:extLst>
      <p:ext uri="{BB962C8B-B14F-4D97-AF65-F5344CB8AC3E}">
        <p14:creationId xmlns:p14="http://schemas.microsoft.com/office/powerpoint/2010/main" val="3105683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These are often systems issues – not personal weakness. Systems vs. self – Most educators don’t leave because they stop caring. They leave BECAUSE CARING COSTS TOO MUCH</a:t>
            </a:r>
          </a:p>
        </p:txBody>
      </p:sp>
      <p:sp>
        <p:nvSpPr>
          <p:cNvPr id="4" name="Slide Number Placeholder 3"/>
          <p:cNvSpPr>
            <a:spLocks noGrp="1"/>
          </p:cNvSpPr>
          <p:nvPr>
            <p:ph type="sldNum" sz="quarter" idx="5"/>
          </p:nvPr>
        </p:nvSpPr>
        <p:spPr/>
        <p:txBody>
          <a:bodyPr/>
          <a:lstStyle/>
          <a:p>
            <a:fld id="{22289C57-55D7-40A4-A101-E74FAC7A092B}" type="slidenum">
              <a:rPr lang="en-US" smtClean="0"/>
              <a:t>13</a:t>
            </a:fld>
            <a:endParaRPr lang="en-US" dirty="0"/>
          </a:p>
        </p:txBody>
      </p:sp>
    </p:spTree>
    <p:extLst>
      <p:ext uri="{BB962C8B-B14F-4D97-AF65-F5344CB8AC3E}">
        <p14:creationId xmlns:p14="http://schemas.microsoft.com/office/powerpoint/2010/main" val="840986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14</a:t>
            </a:fld>
            <a:endParaRPr lang="en-US" dirty="0"/>
          </a:p>
        </p:txBody>
      </p:sp>
    </p:spTree>
    <p:extLst>
      <p:ext uri="{BB962C8B-B14F-4D97-AF65-F5344CB8AC3E}">
        <p14:creationId xmlns:p14="http://schemas.microsoft.com/office/powerpoint/2010/main" val="575465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You don’t have to leave the profession to change your role. Evolve inside it - </a:t>
            </a:r>
          </a:p>
        </p:txBody>
      </p:sp>
      <p:sp>
        <p:nvSpPr>
          <p:cNvPr id="4" name="Slide Number Placeholder 3"/>
          <p:cNvSpPr>
            <a:spLocks noGrp="1"/>
          </p:cNvSpPr>
          <p:nvPr>
            <p:ph type="sldNum" sz="quarter" idx="5"/>
          </p:nvPr>
        </p:nvSpPr>
        <p:spPr/>
        <p:txBody>
          <a:bodyPr/>
          <a:lstStyle/>
          <a:p>
            <a:fld id="{22289C57-55D7-40A4-A101-E74FAC7A092B}" type="slidenum">
              <a:rPr lang="en-US" smtClean="0"/>
              <a:t>15</a:t>
            </a:fld>
            <a:endParaRPr lang="en-US" dirty="0"/>
          </a:p>
        </p:txBody>
      </p:sp>
    </p:spTree>
    <p:extLst>
      <p:ext uri="{BB962C8B-B14F-4D97-AF65-F5344CB8AC3E}">
        <p14:creationId xmlns:p14="http://schemas.microsoft.com/office/powerpoint/2010/main" val="537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(Optional audience reflection activity)</a:t>
            </a:r>
          </a:p>
        </p:txBody>
      </p:sp>
      <p:sp>
        <p:nvSpPr>
          <p:cNvPr id="4" name="Slide Number Placeholder 3"/>
          <p:cNvSpPr>
            <a:spLocks noGrp="1"/>
          </p:cNvSpPr>
          <p:nvPr>
            <p:ph type="sldNum" sz="quarter" idx="5"/>
          </p:nvPr>
        </p:nvSpPr>
        <p:spPr/>
        <p:txBody>
          <a:bodyPr/>
          <a:lstStyle/>
          <a:p>
            <a:fld id="{22289C57-55D7-40A4-A101-E74FAC7A092B}" type="slidenum">
              <a:rPr lang="en-US" smtClean="0"/>
              <a:t>16</a:t>
            </a:fld>
            <a:endParaRPr lang="en-US" dirty="0"/>
          </a:p>
        </p:txBody>
      </p:sp>
    </p:spTree>
    <p:extLst>
      <p:ext uri="{BB962C8B-B14F-4D97-AF65-F5344CB8AC3E}">
        <p14:creationId xmlns:p14="http://schemas.microsoft.com/office/powerpoint/2010/main" val="702683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reconnecting with impact and purpose - like you are this weekend. You are not alone, we all have concerns</a:t>
            </a:r>
          </a:p>
          <a:p>
            <a:r>
              <a:rPr lang="en-US" dirty="0">
                <a:latin typeface="+mn-lt"/>
              </a:rPr>
              <a:t>Small groups: Share one thing you need more of. Share one thing you need less of, share one thing you could realistically make in the next year</a:t>
            </a:r>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17</a:t>
            </a:fld>
            <a:endParaRPr lang="en-US" dirty="0"/>
          </a:p>
        </p:txBody>
      </p:sp>
    </p:spTree>
    <p:extLst>
      <p:ext uri="{BB962C8B-B14F-4D97-AF65-F5344CB8AC3E}">
        <p14:creationId xmlns:p14="http://schemas.microsoft.com/office/powerpoint/2010/main" val="906555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saying NO, I have always asked myself “what’s the worst that can happen? Become engaged with college committees, (faculty council, scholarship committee, leadership courses, etc.)</a:t>
            </a:r>
          </a:p>
          <a:p>
            <a:r>
              <a:rPr lang="en-US" dirty="0"/>
              <a:t>Professional development at the state level, Professional development outside the profession, like handing students, AI</a:t>
            </a:r>
            <a:r>
              <a:rPr lang="en-US"/>
              <a:t>, etc.</a:t>
            </a:r>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18</a:t>
            </a:fld>
            <a:endParaRPr lang="en-US" dirty="0"/>
          </a:p>
        </p:txBody>
      </p:sp>
    </p:spTree>
    <p:extLst>
      <p:ext uri="{BB962C8B-B14F-4D97-AF65-F5344CB8AC3E}">
        <p14:creationId xmlns:p14="http://schemas.microsoft.com/office/powerpoint/2010/main" val="3903203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monthly meeting with your dean or department administrator. Be positive and come with a list.</a:t>
            </a:r>
          </a:p>
          <a:p>
            <a:r>
              <a:rPr lang="en-US" dirty="0"/>
              <a:t>Administration, VPs don’t understand? Take them to the OR</a:t>
            </a:r>
          </a:p>
          <a:p>
            <a:r>
              <a:rPr lang="en-US" dirty="0"/>
              <a:t>Sometimes you just “do it” and ask for forgiveness.</a:t>
            </a:r>
          </a:p>
        </p:txBody>
      </p:sp>
      <p:sp>
        <p:nvSpPr>
          <p:cNvPr id="4" name="Slide Number Placeholder 3"/>
          <p:cNvSpPr>
            <a:spLocks noGrp="1"/>
          </p:cNvSpPr>
          <p:nvPr>
            <p:ph type="sldNum" sz="quarter" idx="5"/>
          </p:nvPr>
        </p:nvSpPr>
        <p:spPr/>
        <p:txBody>
          <a:bodyPr/>
          <a:lstStyle/>
          <a:p>
            <a:fld id="{22289C57-55D7-40A4-A101-E74FAC7A092B}" type="slidenum">
              <a:rPr lang="en-US" smtClean="0"/>
              <a:t>19</a:t>
            </a:fld>
            <a:endParaRPr lang="en-US" dirty="0"/>
          </a:p>
        </p:txBody>
      </p:sp>
    </p:spTree>
    <p:extLst>
      <p:ext uri="{BB962C8B-B14F-4D97-AF65-F5344CB8AC3E}">
        <p14:creationId xmlns:p14="http://schemas.microsoft.com/office/powerpoint/2010/main" val="3966068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life after – and within – this profession.</a:t>
            </a:r>
          </a:p>
          <a:p>
            <a:r>
              <a:rPr lang="en-US" dirty="0"/>
              <a:t>Nothing you have built is wasted. No one can take it from you.</a:t>
            </a:r>
          </a:p>
        </p:txBody>
      </p:sp>
      <p:sp>
        <p:nvSpPr>
          <p:cNvPr id="4" name="Slide Number Placeholder 3"/>
          <p:cNvSpPr>
            <a:spLocks noGrp="1"/>
          </p:cNvSpPr>
          <p:nvPr>
            <p:ph type="sldNum" sz="quarter" idx="5"/>
          </p:nvPr>
        </p:nvSpPr>
        <p:spPr/>
        <p:txBody>
          <a:bodyPr/>
          <a:lstStyle/>
          <a:p>
            <a:fld id="{22289C57-55D7-40A4-A101-E74FAC7A092B}" type="slidenum">
              <a:rPr lang="en-US" smtClean="0"/>
              <a:t>21</a:t>
            </a:fld>
            <a:endParaRPr lang="en-US" dirty="0"/>
          </a:p>
        </p:txBody>
      </p:sp>
    </p:spTree>
    <p:extLst>
      <p:ext uri="{BB962C8B-B14F-4D97-AF65-F5344CB8AC3E}">
        <p14:creationId xmlns:p14="http://schemas.microsoft.com/office/powerpoint/2010/main" val="1787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dirty="0"/>
          </a:p>
        </p:txBody>
      </p:sp>
    </p:spTree>
    <p:extLst>
      <p:ext uri="{BB962C8B-B14F-4D97-AF65-F5344CB8AC3E}">
        <p14:creationId xmlns:p14="http://schemas.microsoft.com/office/powerpoint/2010/main" val="4040438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23</a:t>
            </a:fld>
            <a:endParaRPr lang="en-US" dirty="0"/>
          </a:p>
        </p:txBody>
      </p:sp>
    </p:spTree>
    <p:extLst>
      <p:ext uri="{BB962C8B-B14F-4D97-AF65-F5344CB8AC3E}">
        <p14:creationId xmlns:p14="http://schemas.microsoft.com/office/powerpoint/2010/main" val="3936892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24</a:t>
            </a:fld>
            <a:endParaRPr lang="en-US" dirty="0"/>
          </a:p>
        </p:txBody>
      </p:sp>
    </p:spTree>
    <p:extLst>
      <p:ext uri="{BB962C8B-B14F-4D97-AF65-F5344CB8AC3E}">
        <p14:creationId xmlns:p14="http://schemas.microsoft.com/office/powerpoint/2010/main" val="934912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25</a:t>
            </a:fld>
            <a:endParaRPr lang="en-US" dirty="0"/>
          </a:p>
        </p:txBody>
      </p:sp>
    </p:spTree>
    <p:extLst>
      <p:ext uri="{BB962C8B-B14F-4D97-AF65-F5344CB8AC3E}">
        <p14:creationId xmlns:p14="http://schemas.microsoft.com/office/powerpoint/2010/main" val="2803632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Continued professional growth, institutional support</a:t>
            </a:r>
          </a:p>
        </p:txBody>
      </p:sp>
      <p:sp>
        <p:nvSpPr>
          <p:cNvPr id="4" name="Slide Number Placeholder 3"/>
          <p:cNvSpPr>
            <a:spLocks noGrp="1"/>
          </p:cNvSpPr>
          <p:nvPr>
            <p:ph type="sldNum" sz="quarter" idx="5"/>
          </p:nvPr>
        </p:nvSpPr>
        <p:spPr/>
        <p:txBody>
          <a:bodyPr/>
          <a:lstStyle/>
          <a:p>
            <a:fld id="{22289C57-55D7-40A4-A101-E74FAC7A092B}" type="slidenum">
              <a:rPr lang="en-US" smtClean="0"/>
              <a:t>3</a:t>
            </a:fld>
            <a:endParaRPr lang="en-US" dirty="0"/>
          </a:p>
        </p:txBody>
      </p:sp>
    </p:spTree>
    <p:extLst>
      <p:ext uri="{BB962C8B-B14F-4D97-AF65-F5344CB8AC3E}">
        <p14:creationId xmlns:p14="http://schemas.microsoft.com/office/powerpoint/2010/main" val="919164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The question is: “Can I do this forever” </a:t>
            </a:r>
          </a:p>
        </p:txBody>
      </p:sp>
      <p:sp>
        <p:nvSpPr>
          <p:cNvPr id="4" name="Slide Number Placeholder 3"/>
          <p:cNvSpPr>
            <a:spLocks noGrp="1"/>
          </p:cNvSpPr>
          <p:nvPr>
            <p:ph type="sldNum" sz="quarter" idx="5"/>
          </p:nvPr>
        </p:nvSpPr>
        <p:spPr/>
        <p:txBody>
          <a:bodyPr/>
          <a:lstStyle/>
          <a:p>
            <a:fld id="{22289C57-55D7-40A4-A101-E74FAC7A092B}" type="slidenum">
              <a:rPr lang="en-US" smtClean="0"/>
              <a:t>4</a:t>
            </a:fld>
            <a:endParaRPr lang="en-US" dirty="0"/>
          </a:p>
        </p:txBody>
      </p:sp>
    </p:spTree>
    <p:extLst>
      <p:ext uri="{BB962C8B-B14F-4D97-AF65-F5344CB8AC3E}">
        <p14:creationId xmlns:p14="http://schemas.microsoft.com/office/powerpoint/2010/main" val="2090324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defTabSz="931774">
              <a:defRPr/>
            </a:pPr>
            <a:r>
              <a:rPr lang="en-US" dirty="0"/>
              <a:t>This session is about normalizing the questions and exploring answers.</a:t>
            </a:r>
          </a:p>
          <a:p>
            <a:pPr defTabSz="931774">
              <a:defRPr/>
            </a:pPr>
            <a:r>
              <a:rPr lang="en-US" dirty="0"/>
              <a:t>This question does not mean you are weak. It means you are reflective.</a:t>
            </a:r>
          </a:p>
          <a:p>
            <a:pPr defTabSz="931774">
              <a:defRPr/>
            </a:pPr>
            <a:r>
              <a:rPr lang="en-US" dirty="0"/>
              <a:t>Sow of hands, Who has asked themselves this at least once?</a:t>
            </a:r>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5</a:t>
            </a:fld>
            <a:endParaRPr lang="en-US" dirty="0"/>
          </a:p>
        </p:txBody>
      </p:sp>
    </p:spTree>
    <p:extLst>
      <p:ext uri="{BB962C8B-B14F-4D97-AF65-F5344CB8AC3E}">
        <p14:creationId xmlns:p14="http://schemas.microsoft.com/office/powerpoint/2010/main" val="2182522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This is not a “light” profession.</a:t>
            </a:r>
          </a:p>
          <a:p>
            <a:r>
              <a:rPr lang="en-US" dirty="0"/>
              <a:t>Much of our hardest work doesn’t show up on a schedule. (Invisible work) – counseling students, mediating conflicts, writing documentation, remediation plans, employer communication, professional gatekeeping.</a:t>
            </a:r>
          </a:p>
        </p:txBody>
      </p:sp>
      <p:sp>
        <p:nvSpPr>
          <p:cNvPr id="4" name="Slide Number Placeholder 3"/>
          <p:cNvSpPr>
            <a:spLocks noGrp="1"/>
          </p:cNvSpPr>
          <p:nvPr>
            <p:ph type="sldNum" sz="quarter" idx="5"/>
          </p:nvPr>
        </p:nvSpPr>
        <p:spPr/>
        <p:txBody>
          <a:bodyPr/>
          <a:lstStyle/>
          <a:p>
            <a:fld id="{22289C57-55D7-40A4-A101-E74FAC7A092B}" type="slidenum">
              <a:rPr lang="en-US" smtClean="0"/>
              <a:t>6</a:t>
            </a:fld>
            <a:endParaRPr lang="en-US" dirty="0"/>
          </a:p>
        </p:txBody>
      </p:sp>
    </p:spTree>
    <p:extLst>
      <p:ext uri="{BB962C8B-B14F-4D97-AF65-F5344CB8AC3E}">
        <p14:creationId xmlns:p14="http://schemas.microsoft.com/office/powerpoint/2010/main" val="2843954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My presentation is to provoke thought, encourage networking</a:t>
            </a:r>
          </a:p>
        </p:txBody>
      </p:sp>
      <p:sp>
        <p:nvSpPr>
          <p:cNvPr id="4" name="Slide Number Placeholder 3"/>
          <p:cNvSpPr>
            <a:spLocks noGrp="1"/>
          </p:cNvSpPr>
          <p:nvPr>
            <p:ph type="sldNum" sz="quarter" idx="5"/>
          </p:nvPr>
        </p:nvSpPr>
        <p:spPr/>
        <p:txBody>
          <a:bodyPr/>
          <a:lstStyle/>
          <a:p>
            <a:fld id="{22289C57-55D7-40A4-A101-E74FAC7A092B}" type="slidenum">
              <a:rPr lang="en-US" smtClean="0"/>
              <a:t>7</a:t>
            </a:fld>
            <a:endParaRPr lang="en-US" dirty="0"/>
          </a:p>
        </p:txBody>
      </p:sp>
    </p:spTree>
    <p:extLst>
      <p:ext uri="{BB962C8B-B14F-4D97-AF65-F5344CB8AC3E}">
        <p14:creationId xmlns:p14="http://schemas.microsoft.com/office/powerpoint/2010/main" val="2066144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These are not failures. They are signals, not moral failures</a:t>
            </a:r>
          </a:p>
        </p:txBody>
      </p:sp>
      <p:sp>
        <p:nvSpPr>
          <p:cNvPr id="4" name="Slide Number Placeholder 3"/>
          <p:cNvSpPr>
            <a:spLocks noGrp="1"/>
          </p:cNvSpPr>
          <p:nvPr>
            <p:ph type="sldNum" sz="quarter" idx="5"/>
          </p:nvPr>
        </p:nvSpPr>
        <p:spPr/>
        <p:txBody>
          <a:bodyPr/>
          <a:lstStyle/>
          <a:p>
            <a:fld id="{22289C57-55D7-40A4-A101-E74FAC7A092B}" type="slidenum">
              <a:rPr lang="en-US" smtClean="0"/>
              <a:t>8</a:t>
            </a:fld>
            <a:endParaRPr lang="en-US" dirty="0"/>
          </a:p>
        </p:txBody>
      </p:sp>
    </p:spTree>
    <p:extLst>
      <p:ext uri="{BB962C8B-B14F-4D97-AF65-F5344CB8AC3E}">
        <p14:creationId xmlns:p14="http://schemas.microsoft.com/office/powerpoint/2010/main" val="1025326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Not everyone who questions longevity is burned out – some are ready to evolve.</a:t>
            </a:r>
          </a:p>
          <a:p>
            <a:r>
              <a:rPr lang="en-US" dirty="0"/>
              <a:t>Please remember there is an important distinction – Not everyone who wants change is burned out</a:t>
            </a:r>
          </a:p>
        </p:txBody>
      </p:sp>
      <p:sp>
        <p:nvSpPr>
          <p:cNvPr id="4" name="Slide Number Placeholder 3"/>
          <p:cNvSpPr>
            <a:spLocks noGrp="1"/>
          </p:cNvSpPr>
          <p:nvPr>
            <p:ph type="sldNum" sz="quarter" idx="5"/>
          </p:nvPr>
        </p:nvSpPr>
        <p:spPr/>
        <p:txBody>
          <a:bodyPr/>
          <a:lstStyle/>
          <a:p>
            <a:fld id="{22289C57-55D7-40A4-A101-E74FAC7A092B}" type="slidenum">
              <a:rPr lang="en-US" smtClean="0"/>
              <a:t>9</a:t>
            </a:fld>
            <a:endParaRPr lang="en-US" dirty="0"/>
          </a:p>
        </p:txBody>
      </p:sp>
    </p:spTree>
    <p:extLst>
      <p:ext uri="{BB962C8B-B14F-4D97-AF65-F5344CB8AC3E}">
        <p14:creationId xmlns:p14="http://schemas.microsoft.com/office/powerpoint/2010/main" val="236659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dirty="0"/>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a:normAutofit/>
          </a:bodyPr>
          <a:lstStyle>
            <a:lvl1pPr algn="l">
              <a:defRPr lang="en-US" sz="24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a:normAutofit/>
          </a:bodyPr>
          <a:lstStyle>
            <a:lvl1pPr marL="0" indent="0" algn="ctr">
              <a:buNone/>
              <a:defRPr sz="2000"/>
            </a:lvl1pPr>
          </a:lstStyle>
          <a:p>
            <a:r>
              <a:rPr lang="en-US"/>
              <a:t>Click icon to add table</a:t>
            </a:r>
            <a:endParaRPr lang="en-US" dirty="0"/>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a:lstStyle>
            <a:lvl1pPr algn="l">
              <a:defRPr sz="900"/>
            </a:lvl1pPr>
          </a:lstStyle>
          <a:p>
            <a:r>
              <a:rPr lang="en-US" dirty="0"/>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816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a:normAutofit/>
          </a:bodyPr>
          <a:lstStyle>
            <a:lvl1pPr marL="285750" indent="-285750">
              <a:lnSpc>
                <a:spcPct val="100000"/>
              </a:lnSpc>
              <a:buFont typeface="Arial" panose="020B0604020202020204" pitchFamily="34" charset="0"/>
              <a:buChar char="•"/>
              <a:defRPr sz="1800" spc="50" baseline="0"/>
            </a:lvl1pPr>
            <a:lvl2pPr marL="742950" indent="-285750">
              <a:lnSpc>
                <a:spcPct val="100000"/>
              </a:lnSpc>
              <a:buFont typeface="Arial" panose="020B0604020202020204" pitchFamily="34" charset="0"/>
              <a:buChar char="•"/>
              <a:defRPr sz="1800" spc="50" baseline="0"/>
            </a:lvl2pPr>
            <a:lvl3pPr marL="1200150" indent="-285750">
              <a:lnSpc>
                <a:spcPct val="100000"/>
              </a:lnSpc>
              <a:buFont typeface="Arial" panose="020B0604020202020204" pitchFamily="34" charset="0"/>
              <a:buChar char="•"/>
              <a:defRPr sz="1800" spc="50" baseline="0"/>
            </a:lvl3pPr>
            <a:lvl4pPr marL="1657350" indent="-285750">
              <a:lnSpc>
                <a:spcPct val="100000"/>
              </a:lnSpc>
              <a:buFont typeface="Arial" panose="020B0604020202020204" pitchFamily="34" charset="0"/>
              <a:buChar char="•"/>
              <a:defRPr sz="1800" spc="50" baseline="0"/>
            </a:lvl4pPr>
            <a:lvl5pPr marL="2114550" indent="-285750">
              <a:lnSpc>
                <a:spcPct val="100000"/>
              </a:lnSpc>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a:lstStyle>
            <a:lvl1pPr algn="l">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dirty="0"/>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n-US"/>
              <a:t>Click icon to add table</a:t>
            </a:r>
            <a:endParaRPr lang="en-US" dirty="0"/>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dirty="0"/>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850181"/>
          </a:xfrm>
        </p:spPr>
        <p:txBody>
          <a:bodyPr>
            <a:normAutofit/>
          </a:bodyPr>
          <a:lstStyle>
            <a:lvl1pPr marL="0" indent="0" algn="l">
              <a:lnSpc>
                <a:spcPct val="150000"/>
              </a:lnSpc>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4267200" y="6356350"/>
            <a:ext cx="4179570" cy="365125"/>
          </a:xfrm>
        </p:spPr>
        <p:txBody>
          <a:bodyPr/>
          <a:lstStyle>
            <a:lvl1pPr algn="l">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4229100" y="0"/>
            <a:ext cx="7962901"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dirty="0"/>
              <a:t>CLICK TO add title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hasCustomPrompt="1"/>
          </p:nvPr>
        </p:nvSpPr>
        <p:spPr>
          <a:xfrm>
            <a:off x="1333500" y="2674013"/>
            <a:ext cx="2895600" cy="3269589"/>
          </a:xfrm>
        </p:spPr>
        <p:txBody>
          <a:bodyPr>
            <a:normAutofit/>
          </a:bodyPr>
          <a:lstStyle>
            <a:lvl1pPr marL="0" indent="0">
              <a:lnSpc>
                <a:spcPct val="140000"/>
              </a:lnSpc>
              <a:spcBef>
                <a:spcPts val="1000"/>
              </a:spcBef>
              <a:buNone/>
              <a:defRPr sz="1800">
                <a:solidFill>
                  <a:schemeClr val="bg1"/>
                </a:solidFill>
              </a:defRPr>
            </a:lvl1pPr>
            <a:lvl2pPr marL="457200" indent="0">
              <a:lnSpc>
                <a:spcPct val="140000"/>
              </a:lnSpc>
              <a:spcBef>
                <a:spcPts val="1000"/>
              </a:spcBef>
              <a:buNone/>
              <a:defRPr sz="1800">
                <a:solidFill>
                  <a:schemeClr val="bg1"/>
                </a:solidFill>
              </a:defRPr>
            </a:lvl2pPr>
            <a:lvl3pPr marL="914400" indent="0">
              <a:lnSpc>
                <a:spcPct val="140000"/>
              </a:lnSpc>
              <a:spcBef>
                <a:spcPts val="1000"/>
              </a:spcBef>
              <a:buNone/>
              <a:defRPr sz="1800">
                <a:solidFill>
                  <a:schemeClr val="bg1"/>
                </a:solidFill>
              </a:defRPr>
            </a:lvl3pPr>
            <a:lvl4pPr marL="1371600" indent="0">
              <a:lnSpc>
                <a:spcPct val="140000"/>
              </a:lnSpc>
              <a:spcBef>
                <a:spcPts val="1000"/>
              </a:spcBef>
              <a:buNone/>
              <a:defRPr sz="1800">
                <a:solidFill>
                  <a:schemeClr val="bg1"/>
                </a:solidFill>
              </a:defRPr>
            </a:lvl4pPr>
            <a:lvl5pPr marL="1828800" indent="0">
              <a:lnSpc>
                <a:spcPct val="140000"/>
              </a:lnSpc>
              <a:spcBef>
                <a:spcPts val="1000"/>
              </a:spcBef>
              <a:buNone/>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anchor="b">
            <a:noAutofit/>
          </a:bodyPr>
          <a:lstStyle>
            <a:lvl1pPr algn="l">
              <a:defRPr sz="3600" spc="150" baseline="0">
                <a:solidFill>
                  <a:schemeClr val="tx1"/>
                </a:solidFill>
              </a:defRPr>
            </a:lvl1pPr>
          </a:lstStyle>
          <a:p>
            <a:r>
              <a:rPr lang="en-US" dirty="0"/>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50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anchor="b">
            <a:noAutofit/>
          </a:bodyPr>
          <a:lstStyle>
            <a:lvl1pPr algn="l">
              <a:defRPr sz="3600" spc="150" baseline="0">
                <a:solidFill>
                  <a:schemeClr val="bg1"/>
                </a:solidFill>
              </a:defRPr>
            </a:lvl1pPr>
          </a:lstStyle>
          <a:p>
            <a:r>
              <a:rPr lang="en-US" dirty="0"/>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20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75401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424973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anchor="b">
            <a:noAutofit/>
          </a:bodyPr>
          <a:lstStyle>
            <a:lvl1pPr algn="l">
              <a:defRPr sz="3600" spc="150" baseline="0">
                <a:solidFill>
                  <a:schemeClr val="bg1"/>
                </a:solidFill>
              </a:defRPr>
            </a:lvl1pPr>
          </a:lstStyle>
          <a:p>
            <a:r>
              <a:rPr lang="en-US" dirty="0"/>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44032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093633"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a:lstStyle>
            <a:lvl1pPr algn="l">
              <a:defRPr sz="900"/>
            </a:lvl1pPr>
          </a:lstStyle>
          <a:p>
            <a:r>
              <a:rPr lang="en-US" dirty="0"/>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401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a:normAutofit/>
          </a:bodyPr>
          <a:lstStyle>
            <a:lvl1pPr marL="283464" indent="-283464">
              <a:lnSpc>
                <a:spcPct val="100000"/>
              </a:lnSpc>
              <a:buFont typeface="+mj-lt"/>
              <a:buAutoNum type="arabicPeriod"/>
              <a:defRPr sz="1800" b="0" spc="50" baseline="0"/>
            </a:lvl1pPr>
            <a:lvl2pPr marL="566928" indent="-342900">
              <a:lnSpc>
                <a:spcPct val="100000"/>
              </a:lnSpc>
              <a:spcBef>
                <a:spcPts val="1000"/>
              </a:spcBef>
              <a:buFont typeface="+mj-lt"/>
              <a:buAutoNum type="alphaLcPeriod"/>
              <a:defRPr sz="1800" spc="50" baseline="0"/>
            </a:lvl2pPr>
            <a:lvl3pPr marL="850392" indent="-342900">
              <a:lnSpc>
                <a:spcPct val="100000"/>
              </a:lnSpc>
              <a:spcBef>
                <a:spcPts val="1000"/>
              </a:spcBef>
              <a:buFont typeface="+mj-lt"/>
              <a:buAutoNum type="arabicParenR"/>
              <a:defRPr sz="1800" spc="50" baseline="0"/>
            </a:lvl3pPr>
            <a:lvl4pPr marL="1042416" indent="-342900">
              <a:lnSpc>
                <a:spcPct val="100000"/>
              </a:lnSpc>
              <a:spcBef>
                <a:spcPts val="1000"/>
              </a:spcBef>
              <a:buFont typeface="+mj-lt"/>
              <a:buAutoNum type="alphaLcParenR"/>
              <a:defRPr sz="1800" spc="50" baseline="0"/>
            </a:lvl4pPr>
            <a:lvl5pPr marL="1074420" indent="-400050">
              <a:lnSpc>
                <a:spcPct val="100000"/>
              </a:lnSpc>
              <a:spcBef>
                <a:spcPts val="1000"/>
              </a:spcBef>
              <a:buFont typeface="+mj-lt"/>
              <a:buAutoNum type="romanLcPeriod"/>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a:lstStyle>
            <a:lvl1pPr algn="l">
              <a:defRPr sz="900"/>
            </a:lvl1pPr>
          </a:lstStyle>
          <a:p>
            <a:r>
              <a:rPr lang="en-US" dirty="0"/>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11208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3094182" y="0"/>
            <a:ext cx="1745673" cy="3897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13" name="Picture Placeholder 12">
            <a:extLst>
              <a:ext uri="{FF2B5EF4-FFF2-40B4-BE49-F238E27FC236}">
                <a16:creationId xmlns:a16="http://schemas.microsoft.com/office/drawing/2014/main" id="{4C376638-5C5B-8E5B-0C26-8F63B98EA417}"/>
              </a:ext>
            </a:extLst>
          </p:cNvPr>
          <p:cNvSpPr>
            <a:spLocks noGrp="1"/>
          </p:cNvSpPr>
          <p:nvPr>
            <p:ph type="pic" sz="quarter" idx="13"/>
          </p:nvPr>
        </p:nvSpPr>
        <p:spPr>
          <a:xfrm>
            <a:off x="-28230" y="-9144"/>
            <a:ext cx="5481955"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p:spPr>
        <p:txBody>
          <a:bodyPr lIns="274320" tIns="91440" bIns="91440">
            <a:normAutofit/>
          </a:bodyPr>
          <a:lstStyle>
            <a:lvl1pPr marL="0" indent="0" algn="l">
              <a:buNone/>
              <a:defRPr sz="2000">
                <a:solidFill>
                  <a:schemeClr val="tx1"/>
                </a:solidFill>
              </a:defRPr>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a:lstStyle>
            <a:lvl1pPr algn="l">
              <a:defRPr sz="900"/>
            </a:lvl1pPr>
          </a:lstStyle>
          <a:p>
            <a:r>
              <a:rPr lang="en-US" dirty="0"/>
              <a:t>PRESENTATION TITLE</a:t>
            </a:r>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0" r:id="rId4"/>
    <p:sldLayoutId id="2147483651" r:id="rId5"/>
    <p:sldLayoutId id="2147483671" r:id="rId6"/>
    <p:sldLayoutId id="2147483672" r:id="rId7"/>
    <p:sldLayoutId id="2147483673" r:id="rId8"/>
    <p:sldLayoutId id="2147483664" r:id="rId9"/>
    <p:sldLayoutId id="2147483674" r:id="rId10"/>
    <p:sldLayoutId id="2147483653" r:id="rId11"/>
    <p:sldLayoutId id="2147483667" r:id="rId12"/>
    <p:sldLayoutId id="2147483665" r:id="rId13"/>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maestroeduardomartinez.blogspot.com/p/ns-4th-living-things.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s://maestroeduardomartinez.blogspot.com/p/ns-4th-living-things.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https://www.flickr.com/photos/wespeck/340613264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5372100" y="4095750"/>
            <a:ext cx="6011589" cy="2762250"/>
          </a:xfrm>
        </p:spPr>
        <p:txBody>
          <a:bodyPr anchor="ctr"/>
          <a:lstStyle/>
          <a:p>
            <a:r>
              <a:rPr lang="en-US" b="1" i="1" dirty="0">
                <a:solidFill>
                  <a:srgbClr val="FF0000"/>
                </a:solidFill>
              </a:rPr>
              <a:t>Can I do this forever?</a:t>
            </a:r>
            <a:br>
              <a:rPr lang="en-US" dirty="0"/>
            </a:br>
            <a:r>
              <a:rPr lang="en-US" sz="2000" b="1" dirty="0"/>
              <a:t>Longevity, Purpose, and Sustainability in Surgical Technology Education</a:t>
            </a:r>
            <a:br>
              <a:rPr lang="en-US" dirty="0"/>
            </a:br>
            <a:br>
              <a:rPr lang="en-US" dirty="0"/>
            </a:br>
            <a:r>
              <a:rPr lang="en-US" sz="1800" dirty="0"/>
              <a:t>Kathy Patnaude CST, BS, FAST</a:t>
            </a:r>
            <a:br>
              <a:rPr lang="en-US" sz="1800" dirty="0"/>
            </a:br>
            <a:r>
              <a:rPr lang="en-US" sz="1800" dirty="0"/>
              <a:t>Midlands Technical College</a:t>
            </a:r>
            <a:br>
              <a:rPr lang="en-US" sz="1800" dirty="0"/>
            </a:br>
            <a:r>
              <a:rPr lang="en-US" sz="1800" dirty="0"/>
              <a:t>Columbia, South Carolina</a:t>
            </a:r>
            <a:br>
              <a:rPr lang="en-US" sz="1800" dirty="0"/>
            </a:br>
            <a:r>
              <a:rPr lang="en-US" sz="1800" dirty="0"/>
              <a:t>February 7, 2026</a:t>
            </a:r>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9B6FB-E49F-6876-9629-7C9DAD0114D6}"/>
              </a:ext>
            </a:extLst>
          </p:cNvPr>
          <p:cNvSpPr>
            <a:spLocks noGrp="1"/>
          </p:cNvSpPr>
          <p:nvPr>
            <p:ph type="ctrTitle"/>
          </p:nvPr>
        </p:nvSpPr>
        <p:spPr>
          <a:xfrm>
            <a:off x="5800725" y="406400"/>
            <a:ext cx="6267450" cy="4622800"/>
          </a:xfrm>
        </p:spPr>
        <p:txBody>
          <a:bodyPr/>
          <a:lstStyle/>
          <a:p>
            <a:r>
              <a:rPr lang="en-US" b="1" dirty="0"/>
              <a:t>Reflection – </a:t>
            </a:r>
            <a:br>
              <a:rPr lang="en-US" b="1" dirty="0"/>
            </a:br>
            <a:br>
              <a:rPr lang="en-US" dirty="0"/>
            </a:br>
            <a:r>
              <a:rPr lang="en-US" sz="2800" u="sng" dirty="0"/>
              <a:t>Finish the sentences honestly:</a:t>
            </a:r>
            <a:br>
              <a:rPr lang="en-US" sz="2800" dirty="0"/>
            </a:br>
            <a:br>
              <a:rPr lang="en-US" sz="2800" dirty="0"/>
            </a:br>
            <a:r>
              <a:rPr lang="en-US" sz="2800" i="1" dirty="0"/>
              <a:t>The part of my job that drains me the most right now is ____.</a:t>
            </a:r>
            <a:br>
              <a:rPr lang="en-US" sz="2800" dirty="0"/>
            </a:br>
            <a:br>
              <a:rPr lang="en-US" sz="2800" dirty="0"/>
            </a:br>
            <a:r>
              <a:rPr lang="en-US" sz="2800" i="1" dirty="0"/>
              <a:t>The part that gives me the most meaning is ____.</a:t>
            </a:r>
          </a:p>
        </p:txBody>
      </p:sp>
    </p:spTree>
    <p:extLst>
      <p:ext uri="{BB962C8B-B14F-4D97-AF65-F5344CB8AC3E}">
        <p14:creationId xmlns:p14="http://schemas.microsoft.com/office/powerpoint/2010/main" val="4042416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FC28-E0BD-4387-B8BE-9965D1A57FF1}"/>
              </a:ext>
            </a:extLst>
          </p:cNvPr>
          <p:cNvSpPr>
            <a:spLocks noGrp="1"/>
          </p:cNvSpPr>
          <p:nvPr>
            <p:ph type="title"/>
          </p:nvPr>
        </p:nvSpPr>
        <p:spPr>
          <a:xfrm>
            <a:off x="4286250" y="136527"/>
            <a:ext cx="7820025" cy="739774"/>
          </a:xfrm>
        </p:spPr>
        <p:txBody>
          <a:bodyPr/>
          <a:lstStyle/>
          <a:p>
            <a:r>
              <a:rPr lang="en-US" b="1" dirty="0"/>
              <a:t>What keeps us in this profession?</a:t>
            </a:r>
          </a:p>
        </p:txBody>
      </p:sp>
      <p:pic>
        <p:nvPicPr>
          <p:cNvPr id="47" name="Picture Placeholder 46" descr="A person smiling with a shadow on the wall">
            <a:extLst>
              <a:ext uri="{FF2B5EF4-FFF2-40B4-BE49-F238E27FC236}">
                <a16:creationId xmlns:a16="http://schemas.microsoft.com/office/drawing/2014/main" id="{F55BC7A4-EE4B-7EFC-C325-408D66C3CBA7}"/>
              </a:ext>
            </a:extLst>
          </p:cNvPr>
          <p:cNvPicPr>
            <a:picLocks noGrp="1" noChangeAspect="1"/>
          </p:cNvPicPr>
          <p:nvPr>
            <p:ph type="pic" sz="quarter" idx="13"/>
          </p:nvPr>
        </p:nvPicPr>
        <p:blipFill>
          <a:blip r:embed="rId3"/>
          <a:srcRect l="112" r="112"/>
          <a:stretch/>
        </p:blipFill>
        <p:spPr/>
      </p:pic>
      <p:sp>
        <p:nvSpPr>
          <p:cNvPr id="6" name="Slide Number Placeholder 5">
            <a:extLst>
              <a:ext uri="{FF2B5EF4-FFF2-40B4-BE49-F238E27FC236}">
                <a16:creationId xmlns:a16="http://schemas.microsoft.com/office/drawing/2014/main" id="{7C4B8313-9270-4128-8674-3A3E42B806BC}"/>
              </a:ext>
            </a:extLst>
          </p:cNvPr>
          <p:cNvSpPr>
            <a:spLocks noGrp="1"/>
          </p:cNvSpPr>
          <p:nvPr>
            <p:ph type="sldNum" sz="quarter" idx="12"/>
          </p:nvPr>
        </p:nvSpPr>
        <p:spPr/>
        <p:txBody>
          <a:bodyPr/>
          <a:lstStyle/>
          <a:p>
            <a:fld id="{A49DFD55-3C28-40EF-9E31-A92D2E4017FF}" type="slidenum">
              <a:rPr lang="en-US" smtClean="0"/>
              <a:pPr/>
              <a:t>11</a:t>
            </a:fld>
            <a:endParaRPr lang="en-US" dirty="0"/>
          </a:p>
        </p:txBody>
      </p:sp>
      <p:sp>
        <p:nvSpPr>
          <p:cNvPr id="3" name="Text Placeholder 2">
            <a:extLst>
              <a:ext uri="{FF2B5EF4-FFF2-40B4-BE49-F238E27FC236}">
                <a16:creationId xmlns:a16="http://schemas.microsoft.com/office/drawing/2014/main" id="{FED19BCA-B61F-4EA6-A1FB-CCA3BD8506FB}"/>
              </a:ext>
            </a:extLst>
          </p:cNvPr>
          <p:cNvSpPr>
            <a:spLocks noGrp="1"/>
          </p:cNvSpPr>
          <p:nvPr>
            <p:ph sz="half" idx="14"/>
          </p:nvPr>
        </p:nvSpPr>
        <p:spPr>
          <a:xfrm>
            <a:off x="4961467" y="1092200"/>
            <a:ext cx="7144808" cy="5105400"/>
          </a:xfrm>
        </p:spPr>
        <p:txBody>
          <a:bodyPr>
            <a:noAutofit/>
          </a:bodyPr>
          <a:lstStyle/>
          <a:p>
            <a:pPr marL="285750" indent="-285750">
              <a:buFont typeface="Wingdings" panose="05000000000000000000" pitchFamily="2" charset="2"/>
              <a:buChar char="Ø"/>
            </a:pPr>
            <a:r>
              <a:rPr lang="en-US" sz="2400" dirty="0"/>
              <a:t>Student success stories/transformation</a:t>
            </a:r>
          </a:p>
          <a:p>
            <a:pPr marL="285750" indent="-285750">
              <a:buFont typeface="Wingdings" panose="05000000000000000000" pitchFamily="2" charset="2"/>
              <a:buChar char="Ø"/>
            </a:pPr>
            <a:r>
              <a:rPr lang="en-US" sz="2400" dirty="0"/>
              <a:t>Shaping the future surgical workforce</a:t>
            </a:r>
          </a:p>
          <a:p>
            <a:pPr marL="285750" indent="-285750">
              <a:buFont typeface="Wingdings" panose="05000000000000000000" pitchFamily="2" charset="2"/>
              <a:buChar char="Ø"/>
            </a:pPr>
            <a:r>
              <a:rPr lang="en-US" sz="2400" dirty="0"/>
              <a:t>Pride in the profession</a:t>
            </a:r>
          </a:p>
          <a:p>
            <a:pPr marL="285750" indent="-285750">
              <a:buFont typeface="Wingdings" panose="05000000000000000000" pitchFamily="2" charset="2"/>
              <a:buChar char="Ø"/>
            </a:pPr>
            <a:r>
              <a:rPr lang="en-US" sz="2400" dirty="0"/>
              <a:t>Intellectual stimulation</a:t>
            </a:r>
          </a:p>
          <a:p>
            <a:pPr marL="285750" indent="-285750">
              <a:buFont typeface="Wingdings" panose="05000000000000000000" pitchFamily="2" charset="2"/>
              <a:buChar char="Ø"/>
            </a:pPr>
            <a:r>
              <a:rPr lang="en-US" sz="2400" dirty="0"/>
              <a:t>Community and mentorship</a:t>
            </a:r>
          </a:p>
          <a:p>
            <a:pPr marL="285750" indent="-285750">
              <a:buFont typeface="Wingdings" panose="05000000000000000000" pitchFamily="2" charset="2"/>
              <a:buChar char="Ø"/>
            </a:pPr>
            <a:r>
              <a:rPr lang="en-US" sz="2400" dirty="0"/>
              <a:t>Meaningful contribution to patient safety</a:t>
            </a:r>
          </a:p>
          <a:p>
            <a:pPr marL="285750" indent="-285750">
              <a:buFont typeface="Wingdings" panose="05000000000000000000" pitchFamily="2" charset="2"/>
              <a:buChar char="Ø"/>
            </a:pPr>
            <a:r>
              <a:rPr lang="en-US" sz="2400" dirty="0"/>
              <a:t>Leading by example</a:t>
            </a:r>
          </a:p>
          <a:p>
            <a:pPr marL="285750" indent="-285750">
              <a:buFont typeface="Wingdings" panose="05000000000000000000" pitchFamily="2" charset="2"/>
              <a:buChar char="Ø"/>
            </a:pPr>
            <a:r>
              <a:rPr lang="en-US" sz="2400" dirty="0"/>
              <a:t>Greater long-term sustainability</a:t>
            </a:r>
          </a:p>
          <a:p>
            <a:pPr marL="285750" indent="-285750">
              <a:buFont typeface="Wingdings" panose="05000000000000000000" pitchFamily="2" charset="2"/>
              <a:buChar char="Ø"/>
            </a:pPr>
            <a:r>
              <a:rPr lang="en-US" sz="2400" dirty="0"/>
              <a:t>Reduced physical strain</a:t>
            </a:r>
          </a:p>
          <a:p>
            <a:pPr marL="285750" indent="-285750">
              <a:buFont typeface="Wingdings" panose="05000000000000000000" pitchFamily="2" charset="2"/>
              <a:buChar char="Ø"/>
            </a:pPr>
            <a:r>
              <a:rPr lang="en-US" sz="2400" dirty="0"/>
              <a:t>Mastery</a:t>
            </a:r>
          </a:p>
        </p:txBody>
      </p:sp>
      <p:cxnSp>
        <p:nvCxnSpPr>
          <p:cNvPr id="23" name="Straight Connector 22">
            <a:extLst>
              <a:ext uri="{FF2B5EF4-FFF2-40B4-BE49-F238E27FC236}">
                <a16:creationId xmlns:a16="http://schemas.microsoft.com/office/drawing/2014/main" id="{D87F08D6-2CA7-4A5A-BE34-07113DCA535D}"/>
              </a:ext>
              <a:ext uri="{C183D7F6-B498-43B3-948B-1728B52AA6E4}">
                <adec:decorative xmlns:adec="http://schemas.microsoft.com/office/drawing/2017/decorative" val="1"/>
              </a:ext>
            </a:extLst>
          </p:cNvPr>
          <p:cNvCxnSpPr>
            <a:cxnSpLocks/>
          </p:cNvCxnSpPr>
          <p:nvPr userDrawn="1"/>
        </p:nvCxnSpPr>
        <p:spPr>
          <a:xfrm flipH="1" flipV="1">
            <a:off x="0" y="876300"/>
            <a:ext cx="5246255" cy="17098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61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49E780-E803-24C4-9375-55F7CF785A9C}"/>
              </a:ext>
            </a:extLst>
          </p:cNvPr>
          <p:cNvSpPr>
            <a:spLocks noGrp="1"/>
          </p:cNvSpPr>
          <p:nvPr>
            <p:ph sz="half" idx="16"/>
          </p:nvPr>
        </p:nvSpPr>
        <p:spPr>
          <a:xfrm>
            <a:off x="247650" y="2813049"/>
            <a:ext cx="5276850" cy="3238499"/>
          </a:xfrm>
        </p:spPr>
        <p:txBody>
          <a:bodyPr>
            <a:normAutofit/>
          </a:bodyPr>
          <a:lstStyle/>
          <a:p>
            <a:r>
              <a:rPr lang="en-US" sz="2800" dirty="0"/>
              <a:t>Just when you need it, a student gives you a cookie</a:t>
            </a:r>
            <a:r>
              <a:rPr lang="en-US" sz="2800" dirty="0">
                <a:sym typeface="Wingdings" panose="05000000000000000000" pitchFamily="2" charset="2"/>
              </a:rPr>
              <a:t></a:t>
            </a:r>
            <a:endParaRPr lang="en-US" sz="2800" dirty="0"/>
          </a:p>
        </p:txBody>
      </p:sp>
      <p:sp>
        <p:nvSpPr>
          <p:cNvPr id="5" name="Slide Number Placeholder 4">
            <a:extLst>
              <a:ext uri="{FF2B5EF4-FFF2-40B4-BE49-F238E27FC236}">
                <a16:creationId xmlns:a16="http://schemas.microsoft.com/office/drawing/2014/main" id="{097EF466-4A4A-C171-7159-05F444475D8B}"/>
              </a:ext>
            </a:extLst>
          </p:cNvPr>
          <p:cNvSpPr>
            <a:spLocks noGrp="1"/>
          </p:cNvSpPr>
          <p:nvPr>
            <p:ph type="sldNum" sz="quarter" idx="12"/>
          </p:nvPr>
        </p:nvSpPr>
        <p:spPr/>
        <p:txBody>
          <a:bodyPr/>
          <a:lstStyle/>
          <a:p>
            <a:fld id="{A49DFD55-3C28-40EF-9E31-A92D2E4017FF}" type="slidenum">
              <a:rPr lang="en-US" smtClean="0"/>
              <a:pPr/>
              <a:t>12</a:t>
            </a:fld>
            <a:endParaRPr lang="en-US" dirty="0"/>
          </a:p>
        </p:txBody>
      </p:sp>
      <p:pic>
        <p:nvPicPr>
          <p:cNvPr id="6" name="Table Placeholder 5" descr="A cookie in a plastic bag&#10;&#10;AI-generated content may be incorrect.">
            <a:extLst>
              <a:ext uri="{FF2B5EF4-FFF2-40B4-BE49-F238E27FC236}">
                <a16:creationId xmlns:a16="http://schemas.microsoft.com/office/drawing/2014/main" id="{C0154B8A-3DBC-0A78-50AB-00C81654149F}"/>
              </a:ext>
            </a:extLst>
          </p:cNvPr>
          <p:cNvPicPr>
            <a:picLocks noGrp="1" noChangeAspect="1"/>
          </p:cNvPicPr>
          <p:nvPr>
            <p:ph type="tbl" sz="quarter" idx="14"/>
          </p:nvPr>
        </p:nvPicPr>
        <p:blipFill>
          <a:blip r:embed="rId2" cstate="print">
            <a:extLst>
              <a:ext uri="{28A0092B-C50C-407E-A947-70E740481C1C}">
                <a14:useLocalDpi xmlns:a14="http://schemas.microsoft.com/office/drawing/2010/main" val="0"/>
              </a:ext>
            </a:extLst>
          </a:blip>
          <a:stretch>
            <a:fillRect/>
          </a:stretch>
        </p:blipFill>
        <p:spPr>
          <a:xfrm>
            <a:off x="5865545" y="895350"/>
            <a:ext cx="3839110" cy="5116513"/>
          </a:xfrm>
          <a:prstGeom prst="rect">
            <a:avLst/>
          </a:prstGeom>
        </p:spPr>
      </p:pic>
    </p:spTree>
    <p:extLst>
      <p:ext uri="{BB962C8B-B14F-4D97-AF65-F5344CB8AC3E}">
        <p14:creationId xmlns:p14="http://schemas.microsoft.com/office/powerpoint/2010/main" val="1937660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21055C-5E33-5D21-2A6E-21827FA88ED3}"/>
              </a:ext>
            </a:extLst>
          </p:cNvPr>
          <p:cNvSpPr>
            <a:spLocks noGrp="1"/>
          </p:cNvSpPr>
          <p:nvPr>
            <p:ph type="title"/>
          </p:nvPr>
        </p:nvSpPr>
        <p:spPr>
          <a:xfrm>
            <a:off x="838201" y="895350"/>
            <a:ext cx="4902199" cy="1077383"/>
          </a:xfrm>
        </p:spPr>
        <p:txBody>
          <a:bodyPr>
            <a:normAutofit/>
          </a:bodyPr>
          <a:lstStyle/>
          <a:p>
            <a:r>
              <a:rPr lang="en-US" dirty="0"/>
              <a:t>What makes people leave?</a:t>
            </a:r>
          </a:p>
        </p:txBody>
      </p:sp>
      <p:sp>
        <p:nvSpPr>
          <p:cNvPr id="6" name="Text Placeholder 5">
            <a:extLst>
              <a:ext uri="{FF2B5EF4-FFF2-40B4-BE49-F238E27FC236}">
                <a16:creationId xmlns:a16="http://schemas.microsoft.com/office/drawing/2014/main" id="{B587B122-1579-FDB8-443B-F05E622163C3}"/>
              </a:ext>
            </a:extLst>
          </p:cNvPr>
          <p:cNvSpPr>
            <a:spLocks noGrp="1"/>
          </p:cNvSpPr>
          <p:nvPr>
            <p:ph sz="half" idx="16"/>
          </p:nvPr>
        </p:nvSpPr>
        <p:spPr>
          <a:xfrm>
            <a:off x="838199" y="1786467"/>
            <a:ext cx="10380133" cy="4265081"/>
          </a:xfrm>
        </p:spPr>
        <p:txBody>
          <a:bodyPr>
            <a:normAutofit lnSpcReduction="10000"/>
          </a:bodyPr>
          <a:lstStyle/>
          <a:p>
            <a:pPr marL="285750" indent="-285750">
              <a:buFont typeface="Wingdings" panose="05000000000000000000" pitchFamily="2" charset="2"/>
              <a:buChar char="Ø"/>
            </a:pPr>
            <a:r>
              <a:rPr lang="en-US" dirty="0"/>
              <a:t>Emotional exhaustion/overload</a:t>
            </a:r>
          </a:p>
          <a:p>
            <a:pPr marL="285750" indent="-285750">
              <a:buFont typeface="Wingdings" panose="05000000000000000000" pitchFamily="2" charset="2"/>
              <a:buChar char="Ø"/>
            </a:pPr>
            <a:r>
              <a:rPr lang="en-US" dirty="0"/>
              <a:t>Lack of support or recognition/institutional barriers</a:t>
            </a:r>
          </a:p>
          <a:p>
            <a:pPr marL="285750" indent="-285750">
              <a:buFont typeface="Wingdings" panose="05000000000000000000" pitchFamily="2" charset="2"/>
              <a:buChar char="Ø"/>
            </a:pPr>
            <a:r>
              <a:rPr lang="en-US" dirty="0"/>
              <a:t>Constant conflict or discipline issues (with no help from higher administration)</a:t>
            </a:r>
          </a:p>
          <a:p>
            <a:pPr marL="285750" indent="-285750">
              <a:buFont typeface="Wingdings" panose="05000000000000000000" pitchFamily="2" charset="2"/>
              <a:buChar char="Ø"/>
            </a:pPr>
            <a:r>
              <a:rPr lang="en-US" dirty="0"/>
              <a:t>Workload creep/feeling overwhelmed</a:t>
            </a:r>
          </a:p>
          <a:p>
            <a:pPr marL="285750" indent="-285750">
              <a:buFont typeface="Wingdings" panose="05000000000000000000" pitchFamily="2" charset="2"/>
              <a:buChar char="Ø"/>
            </a:pPr>
            <a:r>
              <a:rPr lang="en-US" dirty="0"/>
              <a:t>Limited growth pathways/lack of growth</a:t>
            </a:r>
          </a:p>
          <a:p>
            <a:pPr marL="285750" indent="-285750">
              <a:buFont typeface="Wingdings" panose="05000000000000000000" pitchFamily="2" charset="2"/>
              <a:buChar char="Ø"/>
            </a:pPr>
            <a:r>
              <a:rPr lang="en-US" dirty="0"/>
              <a:t>Health and family priorities/health strain</a:t>
            </a:r>
          </a:p>
          <a:p>
            <a:pPr marL="285750" indent="-285750">
              <a:buFont typeface="Wingdings" panose="05000000000000000000" pitchFamily="2" charset="2"/>
              <a:buChar char="Ø"/>
            </a:pPr>
            <a:r>
              <a:rPr lang="en-US" dirty="0"/>
              <a:t>Burnout and role/schedule overload</a:t>
            </a:r>
          </a:p>
          <a:p>
            <a:pPr marL="285750" indent="-285750">
              <a:buFont typeface="Wingdings" panose="05000000000000000000" pitchFamily="2" charset="2"/>
              <a:buChar char="Ø"/>
            </a:pPr>
            <a:r>
              <a:rPr lang="en-US" dirty="0"/>
              <a:t>Accreditation and compliance stress/feeling undervalued</a:t>
            </a:r>
          </a:p>
          <a:p>
            <a:pPr marL="285750" indent="-285750">
              <a:buFont typeface="Wingdings" panose="05000000000000000000" pitchFamily="2" charset="2"/>
              <a:buChar char="Ø"/>
            </a:pPr>
            <a:r>
              <a:rPr lang="en-US" dirty="0"/>
              <a:t>Student retention and engagement issues</a:t>
            </a:r>
          </a:p>
          <a:p>
            <a:pPr marL="285750" indent="-285750">
              <a:buFont typeface="Wingdings" panose="05000000000000000000" pitchFamily="2" charset="2"/>
              <a:buChar char="Ø"/>
            </a:pPr>
            <a:r>
              <a:rPr lang="en-US" dirty="0"/>
              <a:t>Rapid changes in surgical technology</a:t>
            </a:r>
          </a:p>
          <a:p>
            <a:pPr marL="285750" indent="-285750">
              <a:buFont typeface="Wingdings" panose="05000000000000000000" pitchFamily="2" charset="2"/>
              <a:buChar char="Ø"/>
            </a:pPr>
            <a:r>
              <a:rPr lang="en-US" dirty="0"/>
              <a:t>Furthering your education</a:t>
            </a:r>
          </a:p>
        </p:txBody>
      </p:sp>
      <p:sp>
        <p:nvSpPr>
          <p:cNvPr id="5" name="Slide Number Placeholder 4">
            <a:extLst>
              <a:ext uri="{FF2B5EF4-FFF2-40B4-BE49-F238E27FC236}">
                <a16:creationId xmlns:a16="http://schemas.microsoft.com/office/drawing/2014/main" id="{E74B0ADB-527F-A58C-9372-D8502ED6F918}"/>
              </a:ext>
            </a:extLst>
          </p:cNvPr>
          <p:cNvSpPr>
            <a:spLocks noGrp="1"/>
          </p:cNvSpPr>
          <p:nvPr>
            <p:ph type="sldNum" sz="quarter" idx="12"/>
          </p:nvPr>
        </p:nvSpPr>
        <p:spPr/>
        <p:txBody>
          <a:bodyPr/>
          <a:lstStyle/>
          <a:p>
            <a:fld id="{A49DFD55-3C28-40EF-9E31-A92D2E4017FF}" type="slidenum">
              <a:rPr lang="en-US" smtClean="0"/>
              <a:pPr/>
              <a:t>13</a:t>
            </a:fld>
            <a:endParaRPr lang="en-US" dirty="0"/>
          </a:p>
        </p:txBody>
      </p:sp>
    </p:spTree>
    <p:extLst>
      <p:ext uri="{BB962C8B-B14F-4D97-AF65-F5344CB8AC3E}">
        <p14:creationId xmlns:p14="http://schemas.microsoft.com/office/powerpoint/2010/main" val="1658164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09140014-73D5-419B-8867-972BB18D52D4}"/>
              </a:ext>
            </a:extLst>
          </p:cNvPr>
          <p:cNvSpPr>
            <a:spLocks noGrp="1"/>
          </p:cNvSpPr>
          <p:nvPr>
            <p:ph type="title"/>
          </p:nvPr>
        </p:nvSpPr>
        <p:spPr>
          <a:xfrm>
            <a:off x="838200" y="337193"/>
            <a:ext cx="5655197" cy="492540"/>
          </a:xfrm>
        </p:spPr>
        <p:txBody>
          <a:bodyPr anchor="b"/>
          <a:lstStyle/>
          <a:p>
            <a:r>
              <a:rPr lang="en-US" b="1" dirty="0"/>
              <a:t>The Myth of “Forever”</a:t>
            </a:r>
          </a:p>
        </p:txBody>
      </p:sp>
      <p:sp>
        <p:nvSpPr>
          <p:cNvPr id="20" name="Content Placeholder 3">
            <a:extLst>
              <a:ext uri="{FF2B5EF4-FFF2-40B4-BE49-F238E27FC236}">
                <a16:creationId xmlns:a16="http://schemas.microsoft.com/office/drawing/2014/main" id="{33D8731E-4977-402E-8BFD-895B4D0544CC}"/>
              </a:ext>
            </a:extLst>
          </p:cNvPr>
          <p:cNvSpPr>
            <a:spLocks noGrp="1"/>
          </p:cNvSpPr>
          <p:nvPr>
            <p:ph sz="half" idx="2"/>
          </p:nvPr>
        </p:nvSpPr>
        <p:spPr>
          <a:xfrm>
            <a:off x="85725" y="1363134"/>
            <a:ext cx="6705600" cy="4823766"/>
          </a:xfrm>
        </p:spPr>
        <p:txBody>
          <a:bodyPr>
            <a:noAutofit/>
          </a:bodyPr>
          <a:lstStyle/>
          <a:p>
            <a:pPr>
              <a:buFont typeface="Wingdings" panose="05000000000000000000" pitchFamily="2" charset="2"/>
              <a:buChar char="Ø"/>
            </a:pPr>
            <a:r>
              <a:rPr lang="en-US" sz="2800" dirty="0"/>
              <a:t>Few professionals do one role unchanged forever</a:t>
            </a:r>
          </a:p>
          <a:p>
            <a:pPr>
              <a:buFont typeface="Wingdings" panose="05000000000000000000" pitchFamily="2" charset="2"/>
              <a:buChar char="Ø"/>
            </a:pPr>
            <a:r>
              <a:rPr lang="en-US" sz="2800" dirty="0"/>
              <a:t>Longevity often requires:</a:t>
            </a:r>
          </a:p>
          <a:p>
            <a:pPr lvl="1">
              <a:buFont typeface="Wingdings" panose="05000000000000000000" pitchFamily="2" charset="2"/>
              <a:buChar char="Ø"/>
            </a:pPr>
            <a:r>
              <a:rPr lang="en-US" sz="2800" dirty="0"/>
              <a:t>Reinvention/role redesign</a:t>
            </a:r>
          </a:p>
          <a:p>
            <a:pPr lvl="1">
              <a:buFont typeface="Wingdings" panose="05000000000000000000" pitchFamily="2" charset="2"/>
              <a:buChar char="Ø"/>
            </a:pPr>
            <a:r>
              <a:rPr lang="en-US" sz="2800" dirty="0"/>
              <a:t>Boundaries/boundary shifts</a:t>
            </a:r>
          </a:p>
          <a:p>
            <a:pPr lvl="1">
              <a:buFont typeface="Wingdings" panose="05000000000000000000" pitchFamily="2" charset="2"/>
              <a:buChar char="Ø"/>
            </a:pPr>
            <a:r>
              <a:rPr lang="en-US" sz="2800" dirty="0"/>
              <a:t>New seasons/new challenges</a:t>
            </a:r>
          </a:p>
          <a:p>
            <a:pPr>
              <a:buFont typeface="Wingdings" panose="05000000000000000000" pitchFamily="2" charset="2"/>
              <a:buChar char="Ø"/>
            </a:pPr>
            <a:r>
              <a:rPr lang="en-US" sz="2800" dirty="0"/>
              <a:t>The real question becomes:</a:t>
            </a:r>
          </a:p>
          <a:p>
            <a:pPr lvl="1">
              <a:buFont typeface="Wingdings" panose="05000000000000000000" pitchFamily="2" charset="2"/>
              <a:buChar char="Ø"/>
            </a:pPr>
            <a:r>
              <a:rPr lang="en-US" sz="2800" dirty="0"/>
              <a:t>“</a:t>
            </a:r>
            <a:r>
              <a:rPr lang="en-US" sz="2800" i="1" dirty="0"/>
              <a:t>How can I do this in a way that is sustainable for the long term?”</a:t>
            </a:r>
          </a:p>
        </p:txBody>
      </p:sp>
      <p:sp>
        <p:nvSpPr>
          <p:cNvPr id="9" name="Slide Number Placeholder 8">
            <a:extLst>
              <a:ext uri="{FF2B5EF4-FFF2-40B4-BE49-F238E27FC236}">
                <a16:creationId xmlns:a16="http://schemas.microsoft.com/office/drawing/2014/main" id="{C396FFDC-ADE8-4009-A466-A81787258E88}"/>
              </a:ext>
            </a:extLst>
          </p:cNvPr>
          <p:cNvSpPr>
            <a:spLocks noGrp="1"/>
          </p:cNvSpPr>
          <p:nvPr>
            <p:ph type="sldNum" sz="quarter" idx="12"/>
          </p:nvPr>
        </p:nvSpPr>
        <p:spPr/>
        <p:txBody>
          <a:bodyPr/>
          <a:lstStyle/>
          <a:p>
            <a:fld id="{A49DFD55-3C28-40EF-9E31-A92D2E4017FF}" type="slidenum">
              <a:rPr lang="en-US" smtClean="0"/>
              <a:pPr/>
              <a:t>14</a:t>
            </a:fld>
            <a:endParaRPr lang="en-US" dirty="0"/>
          </a:p>
        </p:txBody>
      </p:sp>
    </p:spTree>
    <p:extLst>
      <p:ext uri="{BB962C8B-B14F-4D97-AF65-F5344CB8AC3E}">
        <p14:creationId xmlns:p14="http://schemas.microsoft.com/office/powerpoint/2010/main" val="2403577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3E5FEE2D-79E5-4C1D-8BF7-EE619CA7039A}"/>
              </a:ext>
            </a:extLst>
          </p:cNvPr>
          <p:cNvSpPr>
            <a:spLocks noGrp="1"/>
          </p:cNvSpPr>
          <p:nvPr>
            <p:ph type="title"/>
          </p:nvPr>
        </p:nvSpPr>
        <p:spPr>
          <a:xfrm>
            <a:off x="838200" y="353550"/>
            <a:ext cx="10515600" cy="552383"/>
          </a:xfrm>
        </p:spPr>
        <p:txBody>
          <a:bodyPr anchor="b"/>
          <a:lstStyle/>
          <a:p>
            <a:r>
              <a:rPr lang="en-US" b="1" dirty="0"/>
              <a:t>Redefining a Sustainable career</a:t>
            </a:r>
          </a:p>
        </p:txBody>
      </p:sp>
      <p:sp>
        <p:nvSpPr>
          <p:cNvPr id="5" name="Slide Number Placeholder 5">
            <a:extLst>
              <a:ext uri="{FF2B5EF4-FFF2-40B4-BE49-F238E27FC236}">
                <a16:creationId xmlns:a16="http://schemas.microsoft.com/office/drawing/2014/main" id="{4832B776-E386-1CF9-CC8F-2D2FF3EA7066}"/>
              </a:ext>
            </a:extLst>
          </p:cNvPr>
          <p:cNvSpPr>
            <a:spLocks noGrp="1"/>
          </p:cNvSpPr>
          <p:nvPr>
            <p:ph type="sldNum" sz="quarter" idx="12"/>
          </p:nvPr>
        </p:nvSpPr>
        <p:spPr/>
        <p:txBody>
          <a:bodyPr/>
          <a:lstStyle/>
          <a:p>
            <a:fld id="{A49DFD55-3C28-40EF-9E31-A92D2E4017FF}" type="slidenum">
              <a:rPr lang="en-US" smtClean="0"/>
              <a:pPr/>
              <a:t>15</a:t>
            </a:fld>
            <a:endParaRPr lang="en-US" dirty="0"/>
          </a:p>
        </p:txBody>
      </p:sp>
      <p:sp>
        <p:nvSpPr>
          <p:cNvPr id="4" name="TextBox 3">
            <a:extLst>
              <a:ext uri="{FF2B5EF4-FFF2-40B4-BE49-F238E27FC236}">
                <a16:creationId xmlns:a16="http://schemas.microsoft.com/office/drawing/2014/main" id="{AE08CF3F-5D86-3148-FF56-D26FCF693E72}"/>
              </a:ext>
            </a:extLst>
          </p:cNvPr>
          <p:cNvSpPr txBox="1"/>
          <p:nvPr/>
        </p:nvSpPr>
        <p:spPr>
          <a:xfrm>
            <a:off x="838200" y="1066800"/>
            <a:ext cx="10769600" cy="5816977"/>
          </a:xfrm>
          <a:prstGeom prst="rect">
            <a:avLst/>
          </a:prstGeom>
          <a:noFill/>
        </p:spPr>
        <p:txBody>
          <a:bodyPr wrap="square" rtlCol="0">
            <a:spAutoFit/>
          </a:bodyPr>
          <a:lstStyle/>
          <a:p>
            <a:r>
              <a:rPr lang="en-US" sz="2400" b="1" dirty="0"/>
              <a:t>What Sustainability Actually Looks Like</a:t>
            </a:r>
          </a:p>
          <a:p>
            <a:endParaRPr lang="en-US" sz="2400" dirty="0"/>
          </a:p>
          <a:p>
            <a:pPr marL="285750" indent="-285750">
              <a:buFont typeface="Wingdings" panose="05000000000000000000" pitchFamily="2" charset="2"/>
              <a:buChar char="Ø"/>
            </a:pPr>
            <a:r>
              <a:rPr lang="en-US" sz="2400" dirty="0"/>
              <a:t>Teaching fewer courses</a:t>
            </a:r>
          </a:p>
          <a:p>
            <a:pPr marL="285750" indent="-285750">
              <a:buFont typeface="Wingdings" panose="05000000000000000000" pitchFamily="2" charset="2"/>
              <a:buChar char="Ø"/>
            </a:pPr>
            <a:r>
              <a:rPr lang="en-US" sz="2400" dirty="0"/>
              <a:t>Moving into curriculum, accreditation, or simulation</a:t>
            </a:r>
          </a:p>
          <a:p>
            <a:pPr marL="285750" indent="-285750">
              <a:buFont typeface="Wingdings" panose="05000000000000000000" pitchFamily="2" charset="2"/>
              <a:buChar char="Ø"/>
            </a:pPr>
            <a:r>
              <a:rPr lang="en-US" sz="2400" dirty="0"/>
              <a:t>Mentoring faculty</a:t>
            </a:r>
          </a:p>
          <a:p>
            <a:pPr marL="285750" indent="-285750">
              <a:buFont typeface="Wingdings" panose="05000000000000000000" pitchFamily="2" charset="2"/>
              <a:buChar char="Ø"/>
            </a:pPr>
            <a:r>
              <a:rPr lang="en-US" sz="2400" dirty="0"/>
              <a:t>Scholarship, publishing and research</a:t>
            </a:r>
          </a:p>
          <a:p>
            <a:pPr marL="285750" indent="-285750">
              <a:buFont typeface="Wingdings" panose="05000000000000000000" pitchFamily="2" charset="2"/>
              <a:buChar char="Ø"/>
            </a:pPr>
            <a:r>
              <a:rPr lang="en-US" sz="2400" dirty="0"/>
              <a:t>Administrative or leadership roles</a:t>
            </a:r>
          </a:p>
          <a:p>
            <a:pPr marL="285750" indent="-285750">
              <a:buFont typeface="Wingdings" panose="05000000000000000000" pitchFamily="2" charset="2"/>
              <a:buChar char="Ø"/>
            </a:pPr>
            <a:r>
              <a:rPr lang="en-US" sz="2400" dirty="0"/>
              <a:t>Returning part-time to clinical work</a:t>
            </a:r>
          </a:p>
          <a:p>
            <a:pPr marL="285750" indent="-285750">
              <a:buFont typeface="Wingdings" panose="05000000000000000000" pitchFamily="2" charset="2"/>
              <a:buChar char="Ø"/>
            </a:pPr>
            <a:r>
              <a:rPr lang="en-US" sz="2400" dirty="0"/>
              <a:t>Consulting, speaking, writing</a:t>
            </a:r>
          </a:p>
          <a:p>
            <a:pPr marL="285750" indent="-285750">
              <a:buFont typeface="Wingdings" panose="05000000000000000000" pitchFamily="2" charset="2"/>
              <a:buChar char="Ø"/>
            </a:pPr>
            <a:r>
              <a:rPr lang="en-US" sz="2400" dirty="0"/>
              <a:t>Hybrid or on-line course delivery</a:t>
            </a:r>
          </a:p>
          <a:p>
            <a:pPr marL="285750" indent="-285750">
              <a:buFont typeface="Wingdings" panose="05000000000000000000" pitchFamily="2" charset="2"/>
              <a:buChar char="Ø"/>
            </a:pPr>
            <a:r>
              <a:rPr lang="en-US" sz="2400" dirty="0"/>
              <a:t>Program coordination</a:t>
            </a:r>
          </a:p>
          <a:p>
            <a:pPr marL="285750" indent="-285750">
              <a:buFont typeface="Wingdings" panose="05000000000000000000" pitchFamily="2" charset="2"/>
              <a:buChar char="Ø"/>
            </a:pPr>
            <a:r>
              <a:rPr lang="en-US" sz="2400" dirty="0"/>
              <a:t>Continuing education presenter</a:t>
            </a:r>
          </a:p>
          <a:p>
            <a:pPr marL="285750" indent="-285750">
              <a:buFont typeface="Wingdings" panose="05000000000000000000" pitchFamily="2" charset="2"/>
              <a:buChar char="Ø"/>
            </a:pPr>
            <a:r>
              <a:rPr lang="en-US" sz="2400" dirty="0"/>
              <a:t>Adjunct teaching</a:t>
            </a:r>
          </a:p>
          <a:p>
            <a:endParaRPr lang="en-US" sz="2400"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2791821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3217333" y="136525"/>
            <a:ext cx="8593667" cy="583307"/>
          </a:xfrm>
        </p:spPr>
        <p:txBody>
          <a:bodyPr/>
          <a:lstStyle/>
          <a:p>
            <a:r>
              <a:rPr lang="en-US" dirty="0"/>
              <a:t>Personal Sustainability check-in</a:t>
            </a:r>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p:txBody>
          <a:bodyPr/>
          <a:lstStyle/>
          <a:p>
            <a:fld id="{A49DFD55-3C28-40EF-9E31-A92D2E4017FF}" type="slidenum">
              <a:rPr lang="en-US" smtClean="0"/>
              <a:pPr/>
              <a:t>16</a:t>
            </a:fld>
            <a:endParaRPr lang="en-US" dirty="0"/>
          </a:p>
        </p:txBody>
      </p:sp>
      <p:sp>
        <p:nvSpPr>
          <p:cNvPr id="5" name="TextBox 4">
            <a:extLst>
              <a:ext uri="{FF2B5EF4-FFF2-40B4-BE49-F238E27FC236}">
                <a16:creationId xmlns:a16="http://schemas.microsoft.com/office/drawing/2014/main" id="{95604CDD-81E5-A666-0006-5ECAD8542276}"/>
              </a:ext>
            </a:extLst>
          </p:cNvPr>
          <p:cNvSpPr txBox="1"/>
          <p:nvPr/>
        </p:nvSpPr>
        <p:spPr>
          <a:xfrm>
            <a:off x="3217333" y="990600"/>
            <a:ext cx="8593667" cy="6001643"/>
          </a:xfrm>
          <a:prstGeom prst="rect">
            <a:avLst/>
          </a:prstGeom>
          <a:noFill/>
        </p:spPr>
        <p:txBody>
          <a:bodyPr wrap="square" rtlCol="0">
            <a:spAutoFit/>
          </a:bodyPr>
          <a:lstStyle/>
          <a:p>
            <a:r>
              <a:rPr lang="en-US" sz="2000" dirty="0">
                <a:solidFill>
                  <a:schemeClr val="bg1"/>
                </a:solidFill>
              </a:rPr>
              <a:t>Ask yourself:</a:t>
            </a:r>
          </a:p>
          <a:p>
            <a:endParaRPr lang="en-US" sz="2400" dirty="0">
              <a:solidFill>
                <a:schemeClr val="bg1"/>
              </a:solidFill>
            </a:endParaRPr>
          </a:p>
          <a:p>
            <a:r>
              <a:rPr lang="en-US" sz="2400" dirty="0">
                <a:solidFill>
                  <a:schemeClr val="bg1"/>
                </a:solidFill>
              </a:rPr>
              <a:t>What drains me the most right now? (What is currently costing me the most energy)</a:t>
            </a:r>
          </a:p>
          <a:p>
            <a:endParaRPr lang="en-US" sz="2400" dirty="0">
              <a:solidFill>
                <a:schemeClr val="bg1"/>
              </a:solidFill>
            </a:endParaRPr>
          </a:p>
          <a:p>
            <a:r>
              <a:rPr lang="en-US" sz="2400" dirty="0">
                <a:solidFill>
                  <a:schemeClr val="bg1"/>
                </a:solidFill>
              </a:rPr>
              <a:t>What energizes me most?</a:t>
            </a:r>
          </a:p>
          <a:p>
            <a:endParaRPr lang="en-US" sz="2400" dirty="0">
              <a:solidFill>
                <a:schemeClr val="bg1"/>
              </a:solidFill>
            </a:endParaRPr>
          </a:p>
          <a:p>
            <a:r>
              <a:rPr lang="en-US" sz="2400" dirty="0">
                <a:solidFill>
                  <a:schemeClr val="bg1"/>
                </a:solidFill>
              </a:rPr>
              <a:t>What am I tolerating that needs to change?</a:t>
            </a:r>
          </a:p>
          <a:p>
            <a:endParaRPr lang="en-US" sz="2400" dirty="0">
              <a:solidFill>
                <a:schemeClr val="bg1"/>
              </a:solidFill>
            </a:endParaRPr>
          </a:p>
          <a:p>
            <a:r>
              <a:rPr lang="en-US" sz="2400" dirty="0">
                <a:solidFill>
                  <a:schemeClr val="bg1"/>
                </a:solidFill>
              </a:rPr>
              <a:t>What boundary would most improve my work life?</a:t>
            </a:r>
          </a:p>
          <a:p>
            <a:endParaRPr lang="en-US" sz="2400" dirty="0">
              <a:solidFill>
                <a:schemeClr val="bg1"/>
              </a:solidFill>
            </a:endParaRPr>
          </a:p>
          <a:p>
            <a:r>
              <a:rPr lang="en-US" sz="2400" dirty="0">
                <a:solidFill>
                  <a:schemeClr val="bg1"/>
                </a:solidFill>
              </a:rPr>
              <a:t>What would “better” actually look like?</a:t>
            </a:r>
          </a:p>
          <a:p>
            <a:endParaRPr lang="en-US" sz="2400" dirty="0">
              <a:solidFill>
                <a:schemeClr val="bg1"/>
              </a:solidFill>
            </a:endParaRPr>
          </a:p>
          <a:p>
            <a:r>
              <a:rPr lang="en-US" sz="2400" dirty="0">
                <a:solidFill>
                  <a:schemeClr val="bg1"/>
                </a:solidFill>
              </a:rPr>
              <a:t>Who supports me professionally?</a:t>
            </a:r>
          </a:p>
          <a:p>
            <a:endParaRPr lang="en-US" sz="2400" dirty="0">
              <a:solidFill>
                <a:schemeClr val="bg1"/>
              </a:solidFill>
            </a:endParaRPr>
          </a:p>
          <a:p>
            <a:r>
              <a:rPr lang="en-US" sz="2400" dirty="0">
                <a:solidFill>
                  <a:schemeClr val="bg1"/>
                </a:solidFill>
              </a:rPr>
              <a:t>What would make this job doable for the next 5 years?</a:t>
            </a:r>
          </a:p>
        </p:txBody>
      </p:sp>
    </p:spTree>
    <p:extLst>
      <p:ext uri="{BB962C8B-B14F-4D97-AF65-F5344CB8AC3E}">
        <p14:creationId xmlns:p14="http://schemas.microsoft.com/office/powerpoint/2010/main" val="1969787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48F0E-C4E5-F071-5E59-AE90AF469083}"/>
              </a:ext>
            </a:extLst>
          </p:cNvPr>
          <p:cNvSpPr>
            <a:spLocks noGrp="1"/>
          </p:cNvSpPr>
          <p:nvPr>
            <p:ph type="ctrTitle"/>
          </p:nvPr>
        </p:nvSpPr>
        <p:spPr>
          <a:xfrm>
            <a:off x="0" y="-1333500"/>
            <a:ext cx="12039601" cy="8191500"/>
          </a:xfrm>
        </p:spPr>
        <p:txBody>
          <a:bodyPr/>
          <a:lstStyle/>
          <a:p>
            <a:r>
              <a:rPr lang="en-US" b="1" u="sng" dirty="0"/>
              <a:t>The four pillars of longevity</a:t>
            </a:r>
            <a:br>
              <a:rPr lang="en-US" dirty="0"/>
            </a:br>
            <a:br>
              <a:rPr lang="en-US" dirty="0"/>
            </a:br>
            <a:r>
              <a:rPr lang="en-US" dirty="0"/>
              <a:t>1. </a:t>
            </a:r>
            <a:r>
              <a:rPr lang="en-US" b="1" u="sng" dirty="0"/>
              <a:t>Boundaries</a:t>
            </a:r>
            <a:r>
              <a:rPr lang="en-US" dirty="0"/>
              <a:t> – </a:t>
            </a:r>
            <a:r>
              <a:rPr lang="en-US" dirty="0">
                <a:latin typeface="+mn-lt"/>
              </a:rPr>
              <a:t>workload, availability,  </a:t>
            </a:r>
            <a:br>
              <a:rPr lang="en-US" dirty="0">
                <a:latin typeface="+mn-lt"/>
              </a:rPr>
            </a:br>
            <a:r>
              <a:rPr lang="en-US" dirty="0">
                <a:latin typeface="+mn-lt"/>
              </a:rPr>
              <a:t>    emotional limits</a:t>
            </a:r>
            <a:br>
              <a:rPr lang="en-US" dirty="0">
                <a:latin typeface="+mn-lt"/>
              </a:rPr>
            </a:br>
            <a:r>
              <a:rPr lang="en-US" dirty="0">
                <a:latin typeface="+mn-lt"/>
              </a:rPr>
              <a:t>2. </a:t>
            </a:r>
            <a:r>
              <a:rPr lang="en-US" b="1" u="sng" dirty="0">
                <a:latin typeface="+mn-lt"/>
              </a:rPr>
              <a:t>support</a:t>
            </a:r>
            <a:r>
              <a:rPr lang="en-US" dirty="0">
                <a:latin typeface="+mn-lt"/>
              </a:rPr>
              <a:t> – mentors, colleagues, professional</a:t>
            </a:r>
            <a:br>
              <a:rPr lang="en-US" dirty="0">
                <a:latin typeface="+mn-lt"/>
              </a:rPr>
            </a:br>
            <a:r>
              <a:rPr lang="en-US" dirty="0">
                <a:latin typeface="+mn-lt"/>
              </a:rPr>
              <a:t>    community</a:t>
            </a:r>
            <a:br>
              <a:rPr lang="en-US" dirty="0">
                <a:latin typeface="+mn-lt"/>
              </a:rPr>
            </a:br>
            <a:r>
              <a:rPr lang="en-US" dirty="0">
                <a:latin typeface="+mn-lt"/>
              </a:rPr>
              <a:t>3. </a:t>
            </a:r>
            <a:r>
              <a:rPr lang="en-US" b="1" u="sng" dirty="0">
                <a:latin typeface="+mn-lt"/>
              </a:rPr>
              <a:t>Growth</a:t>
            </a:r>
            <a:r>
              <a:rPr lang="en-US" dirty="0">
                <a:latin typeface="+mn-lt"/>
              </a:rPr>
              <a:t> – new roles, new skills, new</a:t>
            </a:r>
            <a:br>
              <a:rPr lang="en-US" dirty="0">
                <a:latin typeface="+mn-lt"/>
              </a:rPr>
            </a:br>
            <a:r>
              <a:rPr lang="en-US" dirty="0">
                <a:latin typeface="+mn-lt"/>
              </a:rPr>
              <a:t>    projects</a:t>
            </a:r>
            <a:br>
              <a:rPr lang="en-US" dirty="0">
                <a:latin typeface="+mn-lt"/>
              </a:rPr>
            </a:br>
            <a:r>
              <a:rPr lang="en-US" dirty="0">
                <a:latin typeface="+mn-lt"/>
              </a:rPr>
              <a:t>4. </a:t>
            </a:r>
            <a:r>
              <a:rPr lang="en-US" b="1" u="sng" dirty="0">
                <a:latin typeface="+mn-lt"/>
              </a:rPr>
              <a:t>Meaning</a:t>
            </a:r>
            <a:r>
              <a:rPr lang="en-US" dirty="0">
                <a:latin typeface="+mn-lt"/>
              </a:rPr>
              <a:t> – reconnecting with impact and</a:t>
            </a:r>
            <a:br>
              <a:rPr lang="en-US" dirty="0">
                <a:latin typeface="+mn-lt"/>
              </a:rPr>
            </a:br>
            <a:r>
              <a:rPr lang="en-US" dirty="0">
                <a:latin typeface="+mn-lt"/>
              </a:rPr>
              <a:t>    purpose</a:t>
            </a:r>
            <a:br>
              <a:rPr lang="en-US" dirty="0">
                <a:latin typeface="+mn-lt"/>
              </a:rPr>
            </a:br>
            <a:br>
              <a:rPr lang="en-US" dirty="0">
                <a:latin typeface="+mn-lt"/>
              </a:rPr>
            </a:br>
            <a:r>
              <a:rPr lang="en-US" sz="2000" b="1" i="1" dirty="0"/>
              <a:t>"You are an extremely valuable, worthwhile, significant person even though your present circumstances may have you feeling otherwise."</a:t>
            </a:r>
            <a:br>
              <a:rPr lang="en-US" sz="2400" dirty="0"/>
            </a:br>
            <a:r>
              <a:rPr lang="en-US" sz="2400" b="1" dirty="0"/>
              <a:t>– </a:t>
            </a:r>
            <a:r>
              <a:rPr lang="en-US" sz="1200" b="1" dirty="0"/>
              <a:t>James W. Newman</a:t>
            </a:r>
            <a:endParaRPr lang="en-US" sz="1200" dirty="0">
              <a:latin typeface="+mn-lt"/>
            </a:endParaRPr>
          </a:p>
        </p:txBody>
      </p:sp>
    </p:spTree>
    <p:extLst>
      <p:ext uri="{BB962C8B-B14F-4D97-AF65-F5344CB8AC3E}">
        <p14:creationId xmlns:p14="http://schemas.microsoft.com/office/powerpoint/2010/main" val="561473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75042-893B-188F-79D6-D3AB5FCF8850}"/>
              </a:ext>
            </a:extLst>
          </p:cNvPr>
          <p:cNvSpPr>
            <a:spLocks noGrp="1"/>
          </p:cNvSpPr>
          <p:nvPr>
            <p:ph type="title"/>
          </p:nvPr>
        </p:nvSpPr>
        <p:spPr>
          <a:xfrm>
            <a:off x="838200" y="353550"/>
            <a:ext cx="10515600" cy="577783"/>
          </a:xfrm>
        </p:spPr>
        <p:txBody>
          <a:bodyPr/>
          <a:lstStyle/>
          <a:p>
            <a:r>
              <a:rPr lang="en-US" b="1" dirty="0"/>
              <a:t>Protective strategies for longevity</a:t>
            </a:r>
          </a:p>
        </p:txBody>
      </p:sp>
      <p:sp>
        <p:nvSpPr>
          <p:cNvPr id="4" name="Slide Number Placeholder 3">
            <a:extLst>
              <a:ext uri="{FF2B5EF4-FFF2-40B4-BE49-F238E27FC236}">
                <a16:creationId xmlns:a16="http://schemas.microsoft.com/office/drawing/2014/main" id="{1DBE553C-EDA8-6018-6B0D-0578EDA36A2E}"/>
              </a:ext>
            </a:extLst>
          </p:cNvPr>
          <p:cNvSpPr>
            <a:spLocks noGrp="1"/>
          </p:cNvSpPr>
          <p:nvPr>
            <p:ph type="sldNum" sz="quarter" idx="12"/>
          </p:nvPr>
        </p:nvSpPr>
        <p:spPr/>
        <p:txBody>
          <a:bodyPr/>
          <a:lstStyle/>
          <a:p>
            <a:fld id="{A49DFD55-3C28-40EF-9E31-A92D2E4017FF}" type="slidenum">
              <a:rPr lang="en-US" smtClean="0"/>
              <a:pPr/>
              <a:t>18</a:t>
            </a:fld>
            <a:endParaRPr lang="en-US" dirty="0"/>
          </a:p>
        </p:txBody>
      </p:sp>
      <p:sp>
        <p:nvSpPr>
          <p:cNvPr id="5" name="TextBox 4">
            <a:extLst>
              <a:ext uri="{FF2B5EF4-FFF2-40B4-BE49-F238E27FC236}">
                <a16:creationId xmlns:a16="http://schemas.microsoft.com/office/drawing/2014/main" id="{4A0BE241-5A98-B924-2D5D-90D5636E28D6}"/>
              </a:ext>
            </a:extLst>
          </p:cNvPr>
          <p:cNvSpPr txBox="1"/>
          <p:nvPr/>
        </p:nvSpPr>
        <p:spPr>
          <a:xfrm>
            <a:off x="431800" y="1109133"/>
            <a:ext cx="11176000" cy="4893647"/>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Strong professional boundaries</a:t>
            </a:r>
          </a:p>
          <a:p>
            <a:endParaRPr lang="en-US" sz="2400" dirty="0"/>
          </a:p>
          <a:p>
            <a:pPr marL="285750" indent="-285750">
              <a:buFont typeface="Wingdings" panose="05000000000000000000" pitchFamily="2" charset="2"/>
              <a:buChar char="Ø"/>
            </a:pPr>
            <a:r>
              <a:rPr lang="en-US" sz="2400" dirty="0"/>
              <a:t>Peer support and mentorship</a:t>
            </a:r>
          </a:p>
          <a:p>
            <a:endParaRPr lang="en-US" sz="2400" dirty="0"/>
          </a:p>
          <a:p>
            <a:pPr marL="285750" indent="-285750">
              <a:buFont typeface="Wingdings" panose="05000000000000000000" pitchFamily="2" charset="2"/>
              <a:buChar char="Ø"/>
            </a:pPr>
            <a:r>
              <a:rPr lang="en-US" sz="2400" dirty="0"/>
              <a:t>Periodic role refresh</a:t>
            </a:r>
          </a:p>
          <a:p>
            <a:endParaRPr lang="en-US" sz="2400" dirty="0"/>
          </a:p>
          <a:p>
            <a:pPr marL="285750" indent="-285750">
              <a:buFont typeface="Wingdings" panose="05000000000000000000" pitchFamily="2" charset="2"/>
              <a:buChar char="Ø"/>
            </a:pPr>
            <a:r>
              <a:rPr lang="en-US" sz="2400" dirty="0"/>
              <a:t>Ongoing professional development</a:t>
            </a:r>
          </a:p>
          <a:p>
            <a:endParaRPr lang="en-US" sz="2400" dirty="0"/>
          </a:p>
          <a:p>
            <a:pPr marL="285750" indent="-285750">
              <a:buFont typeface="Wingdings" panose="05000000000000000000" pitchFamily="2" charset="2"/>
              <a:buChar char="Ø"/>
            </a:pPr>
            <a:r>
              <a:rPr lang="en-US" sz="2400" dirty="0"/>
              <a:t>Saying </a:t>
            </a:r>
            <a:r>
              <a:rPr lang="en-US" sz="2400" b="1" dirty="0"/>
              <a:t>NO</a:t>
            </a:r>
            <a:r>
              <a:rPr lang="en-US" sz="2400" dirty="0"/>
              <a:t> without guilt</a:t>
            </a:r>
          </a:p>
          <a:p>
            <a:endParaRPr lang="en-US" sz="2400" dirty="0"/>
          </a:p>
          <a:p>
            <a:pPr marL="285750" indent="-285750">
              <a:buFont typeface="Wingdings" panose="05000000000000000000" pitchFamily="2" charset="2"/>
              <a:buChar char="Ø"/>
            </a:pPr>
            <a:r>
              <a:rPr lang="en-US" sz="2400" dirty="0"/>
              <a:t>Physical and emotional self-care</a:t>
            </a:r>
          </a:p>
          <a:p>
            <a:endParaRPr lang="en-US" sz="2400" dirty="0"/>
          </a:p>
          <a:p>
            <a:pPr marL="285750" indent="-285750">
              <a:buFont typeface="Wingdings" panose="05000000000000000000" pitchFamily="2" charset="2"/>
              <a:buChar char="Ø"/>
            </a:pPr>
            <a:r>
              <a:rPr lang="en-US" sz="2400" dirty="0"/>
              <a:t>Institutional advocacy</a:t>
            </a:r>
          </a:p>
        </p:txBody>
      </p:sp>
    </p:spTree>
    <p:extLst>
      <p:ext uri="{BB962C8B-B14F-4D97-AF65-F5344CB8AC3E}">
        <p14:creationId xmlns:p14="http://schemas.microsoft.com/office/powerpoint/2010/main" val="2481794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C19FB-E363-D7E8-4E36-7DE54B144028}"/>
              </a:ext>
            </a:extLst>
          </p:cNvPr>
          <p:cNvSpPr>
            <a:spLocks noGrp="1"/>
          </p:cNvSpPr>
          <p:nvPr>
            <p:ph type="title"/>
          </p:nvPr>
        </p:nvSpPr>
        <p:spPr>
          <a:xfrm>
            <a:off x="333375" y="428625"/>
            <a:ext cx="6419850" cy="619125"/>
          </a:xfrm>
        </p:spPr>
        <p:txBody>
          <a:bodyPr/>
          <a:lstStyle/>
          <a:p>
            <a:r>
              <a:rPr lang="en-US" dirty="0"/>
              <a:t>Building a Long-game mindset</a:t>
            </a:r>
          </a:p>
        </p:txBody>
      </p:sp>
      <p:sp>
        <p:nvSpPr>
          <p:cNvPr id="3" name="Content Placeholder 2">
            <a:extLst>
              <a:ext uri="{FF2B5EF4-FFF2-40B4-BE49-F238E27FC236}">
                <a16:creationId xmlns:a16="http://schemas.microsoft.com/office/drawing/2014/main" id="{2A718D8D-08D7-117D-E616-54F10F5D0870}"/>
              </a:ext>
            </a:extLst>
          </p:cNvPr>
          <p:cNvSpPr>
            <a:spLocks noGrp="1"/>
          </p:cNvSpPr>
          <p:nvPr>
            <p:ph idx="1"/>
          </p:nvPr>
        </p:nvSpPr>
        <p:spPr>
          <a:xfrm>
            <a:off x="333375" y="1219201"/>
            <a:ext cx="4667250" cy="4724402"/>
          </a:xfrm>
        </p:spPr>
        <p:txBody>
          <a:bodyPr>
            <a:normAutofit/>
          </a:bodyPr>
          <a:lstStyle/>
          <a:p>
            <a:pPr marL="285750" indent="-285750">
              <a:buFont typeface="Wingdings" panose="05000000000000000000" pitchFamily="2" charset="2"/>
              <a:buChar char="Ø"/>
            </a:pPr>
            <a:r>
              <a:rPr lang="en-US" sz="2400" dirty="0"/>
              <a:t>Think in </a:t>
            </a:r>
            <a:r>
              <a:rPr lang="en-US" sz="2400" b="1" dirty="0"/>
              <a:t>seasons</a:t>
            </a:r>
            <a:r>
              <a:rPr lang="en-US" sz="2400" dirty="0"/>
              <a:t>, not sentences.</a:t>
            </a:r>
          </a:p>
          <a:p>
            <a:pPr marL="285750" indent="-285750">
              <a:buFont typeface="Wingdings" panose="05000000000000000000" pitchFamily="2" charset="2"/>
              <a:buChar char="Ø"/>
            </a:pPr>
            <a:r>
              <a:rPr lang="en-US" sz="2400" dirty="0"/>
              <a:t>Expect change.</a:t>
            </a:r>
          </a:p>
          <a:p>
            <a:pPr marL="285750" indent="-285750">
              <a:buFont typeface="Wingdings" panose="05000000000000000000" pitchFamily="2" charset="2"/>
              <a:buChar char="Ø"/>
            </a:pPr>
            <a:r>
              <a:rPr lang="en-US" sz="2400" dirty="0"/>
              <a:t>Normalize career check-ins.</a:t>
            </a:r>
          </a:p>
          <a:p>
            <a:pPr marL="285750" indent="-285750">
              <a:buFont typeface="Wingdings" panose="05000000000000000000" pitchFamily="2" charset="2"/>
              <a:buChar char="Ø"/>
            </a:pPr>
            <a:r>
              <a:rPr lang="en-US" sz="2400" dirty="0"/>
              <a:t>Allow ambition to shift.</a:t>
            </a:r>
          </a:p>
          <a:p>
            <a:pPr marL="285750" indent="-285750">
              <a:buFont typeface="Wingdings" panose="05000000000000000000" pitchFamily="2" charset="2"/>
              <a:buChar char="Ø"/>
            </a:pPr>
            <a:r>
              <a:rPr lang="en-US" sz="2400" dirty="0"/>
              <a:t>Design your career – don’t just survive it.</a:t>
            </a:r>
          </a:p>
        </p:txBody>
      </p:sp>
      <p:sp>
        <p:nvSpPr>
          <p:cNvPr id="4" name="Slide Number Placeholder 3">
            <a:extLst>
              <a:ext uri="{FF2B5EF4-FFF2-40B4-BE49-F238E27FC236}">
                <a16:creationId xmlns:a16="http://schemas.microsoft.com/office/drawing/2014/main" id="{35961246-299A-408E-40D2-831D71125FF5}"/>
              </a:ext>
            </a:extLst>
          </p:cNvPr>
          <p:cNvSpPr>
            <a:spLocks noGrp="1"/>
          </p:cNvSpPr>
          <p:nvPr>
            <p:ph type="sldNum" sz="quarter" idx="12"/>
          </p:nvPr>
        </p:nvSpPr>
        <p:spPr/>
        <p:txBody>
          <a:bodyPr/>
          <a:lstStyle/>
          <a:p>
            <a:fld id="{A49DFD55-3C28-40EF-9E31-A92D2E4017FF}" type="slidenum">
              <a:rPr lang="en-US" smtClean="0"/>
              <a:pPr/>
              <a:t>19</a:t>
            </a:fld>
            <a:endParaRPr lang="en-US" dirty="0"/>
          </a:p>
        </p:txBody>
      </p:sp>
      <p:pic>
        <p:nvPicPr>
          <p:cNvPr id="7" name="Picture 6" descr="A tree with different seasons">
            <a:extLst>
              <a:ext uri="{FF2B5EF4-FFF2-40B4-BE49-F238E27FC236}">
                <a16:creationId xmlns:a16="http://schemas.microsoft.com/office/drawing/2014/main" id="{7AE173EA-85ED-4C8E-A016-73DD8B9538B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074238" y="1458984"/>
            <a:ext cx="3940031" cy="3940031"/>
          </a:xfrm>
          <a:prstGeom prst="rect">
            <a:avLst/>
          </a:prstGeom>
        </p:spPr>
      </p:pic>
    </p:spTree>
    <p:extLst>
      <p:ext uri="{BB962C8B-B14F-4D97-AF65-F5344CB8AC3E}">
        <p14:creationId xmlns:p14="http://schemas.microsoft.com/office/powerpoint/2010/main" val="81308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295275" y="142876"/>
            <a:ext cx="5181600" cy="495300"/>
          </a:xfrm>
        </p:spPr>
        <p:txBody>
          <a:bodyPr/>
          <a:lstStyle/>
          <a:p>
            <a:r>
              <a:rPr lang="en-US" dirty="0"/>
              <a:t>Learning Objectives</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0" y="638176"/>
            <a:ext cx="6210299" cy="6219824"/>
          </a:xfrm>
        </p:spPr>
        <p:txBody>
          <a:bodyPr>
            <a:normAutofit fontScale="77500" lnSpcReduction="20000"/>
          </a:bodyPr>
          <a:lstStyle/>
          <a:p>
            <a:r>
              <a:rPr lang="en-US" b="1" dirty="0"/>
              <a:t>By the end of this session, participants will be able to:</a:t>
            </a:r>
            <a:endParaRPr lang="en-US" dirty="0"/>
          </a:p>
          <a:p>
            <a:pPr marL="285750" lvl="0" indent="-285750">
              <a:buFont typeface="Wingdings" panose="05000000000000000000" pitchFamily="2" charset="2"/>
              <a:buChar char="Ø"/>
            </a:pPr>
            <a:r>
              <a:rPr lang="en-US" b="1" dirty="0"/>
              <a:t>Differentiate</a:t>
            </a:r>
            <a:r>
              <a:rPr lang="en-US" dirty="0"/>
              <a:t> between professional burnout and professional evolution within the context of surgical technology education.</a:t>
            </a:r>
          </a:p>
          <a:p>
            <a:pPr marL="285750" lvl="0" indent="-285750">
              <a:buFont typeface="Wingdings" panose="05000000000000000000" pitchFamily="2" charset="2"/>
              <a:buChar char="Ø"/>
            </a:pPr>
            <a:r>
              <a:rPr lang="en-US" b="1" dirty="0"/>
              <a:t>Identify</a:t>
            </a:r>
            <a:r>
              <a:rPr lang="en-US" dirty="0"/>
              <a:t> individual and systemic factors that influence long-term career sustainability among surgical technology educators.</a:t>
            </a:r>
          </a:p>
          <a:p>
            <a:pPr marL="285750" lvl="0" indent="-285750">
              <a:buFont typeface="Wingdings" panose="05000000000000000000" pitchFamily="2" charset="2"/>
              <a:buChar char="Ø"/>
            </a:pPr>
            <a:r>
              <a:rPr lang="en-US" b="1" dirty="0"/>
              <a:t>Describe</a:t>
            </a:r>
            <a:r>
              <a:rPr lang="en-US" dirty="0"/>
              <a:t> multiple professional pathways for growth, role redesign, and reinvention within surgical technology education.</a:t>
            </a:r>
          </a:p>
          <a:p>
            <a:pPr marL="285750" lvl="0" indent="-285750">
              <a:buFont typeface="Wingdings" panose="05000000000000000000" pitchFamily="2" charset="2"/>
              <a:buChar char="Ø"/>
            </a:pPr>
            <a:r>
              <a:rPr lang="en-US" b="1" dirty="0"/>
              <a:t>Differentiate</a:t>
            </a:r>
            <a:r>
              <a:rPr lang="en-US" dirty="0"/>
              <a:t> between professional burnout and professional evolution within the context of surgical technology education.</a:t>
            </a:r>
          </a:p>
          <a:p>
            <a:pPr marL="285750" lvl="0" indent="-285750">
              <a:buFont typeface="Wingdings" panose="05000000000000000000" pitchFamily="2" charset="2"/>
              <a:buChar char="Ø"/>
            </a:pPr>
            <a:r>
              <a:rPr lang="en-US" b="1" dirty="0"/>
              <a:t>Identify</a:t>
            </a:r>
            <a:r>
              <a:rPr lang="en-US" dirty="0"/>
              <a:t> individual and systemic factors that influence long-term career sustainability among surgical technology educators.</a:t>
            </a:r>
          </a:p>
          <a:p>
            <a:pPr marL="285750" lvl="0" indent="-285750">
              <a:buFont typeface="Wingdings" panose="05000000000000000000" pitchFamily="2" charset="2"/>
              <a:buChar char="Ø"/>
            </a:pPr>
            <a:r>
              <a:rPr lang="en-US" b="1" dirty="0"/>
              <a:t>Describe</a:t>
            </a:r>
            <a:r>
              <a:rPr lang="en-US" dirty="0"/>
              <a:t> multiple professional pathways for growth, role redesign, and reinvention within surgical technology education.</a:t>
            </a:r>
          </a:p>
          <a:p>
            <a:pPr marL="285750" lvl="0" indent="-285750">
              <a:buFont typeface="Wingdings" panose="05000000000000000000" pitchFamily="2" charset="2"/>
              <a:buChar char="Ø"/>
            </a:pPr>
            <a:r>
              <a:rPr lang="en-US" b="1" dirty="0"/>
              <a:t>Assess</a:t>
            </a:r>
            <a:r>
              <a:rPr lang="en-US" dirty="0"/>
              <a:t> their current level of professional sustainability using structured reflection tools.</a:t>
            </a:r>
          </a:p>
          <a:p>
            <a:pPr marL="285750" lvl="0" indent="-285750">
              <a:buFont typeface="Wingdings" panose="05000000000000000000" pitchFamily="2" charset="2"/>
              <a:buChar char="Ø"/>
            </a:pPr>
            <a:r>
              <a:rPr lang="en-US" b="1" dirty="0"/>
              <a:t>Develop</a:t>
            </a:r>
            <a:r>
              <a:rPr lang="en-US" dirty="0"/>
              <a:t> at least one actionable strategy to enhance career sustainability over the next 2–5 years.</a:t>
            </a:r>
          </a:p>
          <a:p>
            <a:pPr marL="285750" lvl="0" indent="-285750">
              <a:buFont typeface="Wingdings" panose="05000000000000000000" pitchFamily="2" charset="2"/>
              <a:buChar char="Ø"/>
            </a:pPr>
            <a:r>
              <a:rPr lang="en-US" b="1" dirty="0"/>
              <a:t>Formulate</a:t>
            </a:r>
            <a:r>
              <a:rPr lang="en-US" dirty="0"/>
              <a:t> a personal professional focus area (boundary setting, role redesign, growth, or support) to guide their next career phase.</a:t>
            </a:r>
          </a:p>
          <a:p>
            <a:pPr lvl="0"/>
            <a:endParaRPr lang="en-US" dirty="0"/>
          </a:p>
        </p:txBody>
      </p:sp>
      <p:sp>
        <p:nvSpPr>
          <p:cNvPr id="5" name="Slide Number Placeholder 5">
            <a:extLst>
              <a:ext uri="{FF2B5EF4-FFF2-40B4-BE49-F238E27FC236}">
                <a16:creationId xmlns:a16="http://schemas.microsoft.com/office/drawing/2014/main" id="{B02A8827-B1A1-2D2F-D6DD-E886B886C43E}"/>
              </a:ext>
            </a:extLst>
          </p:cNvPr>
          <p:cNvSpPr>
            <a:spLocks noGrp="1"/>
          </p:cNvSpPr>
          <p:nvPr>
            <p:ph type="sldNum" sz="quarter" idx="12"/>
          </p:nvPr>
        </p:nvSpPr>
        <p:spPr/>
        <p:txBody>
          <a:bodyPr/>
          <a:lstStyle/>
          <a:p>
            <a:fld id="{A49DFD55-3C28-40EF-9E31-A92D2E4017FF}" type="slidenum">
              <a:rPr lang="en-US" smtClean="0"/>
              <a:pPr/>
              <a:t>2</a:t>
            </a:fld>
            <a:endParaRPr lang="en-US" dirty="0"/>
          </a:p>
        </p:txBody>
      </p:sp>
    </p:spTree>
    <p:extLst>
      <p:ext uri="{BB962C8B-B14F-4D97-AF65-F5344CB8AC3E}">
        <p14:creationId xmlns:p14="http://schemas.microsoft.com/office/powerpoint/2010/main" val="1713219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91DAF-A3E2-F746-9F02-385BC71686FC}"/>
              </a:ext>
            </a:extLst>
          </p:cNvPr>
          <p:cNvSpPr>
            <a:spLocks noGrp="1"/>
          </p:cNvSpPr>
          <p:nvPr>
            <p:ph type="ctrTitle"/>
          </p:nvPr>
        </p:nvSpPr>
        <p:spPr>
          <a:xfrm>
            <a:off x="4772024" y="487018"/>
            <a:ext cx="7419976" cy="3377354"/>
          </a:xfrm>
        </p:spPr>
        <p:txBody>
          <a:bodyPr/>
          <a:lstStyle/>
          <a:p>
            <a:r>
              <a:rPr lang="en-US" sz="4400" b="1" dirty="0">
                <a:solidFill>
                  <a:srgbClr val="FF0000"/>
                </a:solidFill>
              </a:rPr>
              <a:t>“Can I do this forever?”</a:t>
            </a:r>
          </a:p>
        </p:txBody>
      </p:sp>
    </p:spTree>
    <p:extLst>
      <p:ext uri="{BB962C8B-B14F-4D97-AF65-F5344CB8AC3E}">
        <p14:creationId xmlns:p14="http://schemas.microsoft.com/office/powerpoint/2010/main" val="3181455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59C5F-2D35-A59C-9924-7BF4729CE3A5}"/>
              </a:ext>
            </a:extLst>
          </p:cNvPr>
          <p:cNvSpPr>
            <a:spLocks noGrp="1"/>
          </p:cNvSpPr>
          <p:nvPr>
            <p:ph type="title"/>
          </p:nvPr>
        </p:nvSpPr>
        <p:spPr>
          <a:xfrm>
            <a:off x="1000124" y="268360"/>
            <a:ext cx="10744201" cy="503165"/>
          </a:xfrm>
        </p:spPr>
        <p:txBody>
          <a:bodyPr>
            <a:normAutofit/>
          </a:bodyPr>
          <a:lstStyle/>
          <a:p>
            <a:r>
              <a:rPr lang="en-US" dirty="0"/>
              <a:t>If the answer to the question is “no”</a:t>
            </a:r>
          </a:p>
        </p:txBody>
      </p:sp>
      <p:sp>
        <p:nvSpPr>
          <p:cNvPr id="3" name="Content Placeholder 2">
            <a:extLst>
              <a:ext uri="{FF2B5EF4-FFF2-40B4-BE49-F238E27FC236}">
                <a16:creationId xmlns:a16="http://schemas.microsoft.com/office/drawing/2014/main" id="{DAD0283D-9BA7-4DE0-DE7A-D1A72E2487A6}"/>
              </a:ext>
            </a:extLst>
          </p:cNvPr>
          <p:cNvSpPr>
            <a:spLocks noGrp="1"/>
          </p:cNvSpPr>
          <p:nvPr>
            <p:ph sz="half" idx="2"/>
          </p:nvPr>
        </p:nvSpPr>
        <p:spPr>
          <a:xfrm>
            <a:off x="914400" y="876300"/>
            <a:ext cx="7696200" cy="5981700"/>
          </a:xfrm>
        </p:spPr>
        <p:txBody>
          <a:bodyPr/>
          <a:lstStyle/>
          <a:p>
            <a:r>
              <a:rPr lang="en-US" dirty="0"/>
              <a:t>   </a:t>
            </a:r>
            <a:r>
              <a:rPr lang="en-US" u="sng" dirty="0"/>
              <a:t>No does not mean failure</a:t>
            </a:r>
            <a:r>
              <a:rPr lang="en-US" dirty="0"/>
              <a:t>, It may mean:</a:t>
            </a:r>
          </a:p>
          <a:p>
            <a:pPr marL="569214" lvl="1">
              <a:buFont typeface="Wingdings" panose="05000000000000000000" pitchFamily="2" charset="2"/>
              <a:buChar char="Ø"/>
            </a:pPr>
            <a:r>
              <a:rPr lang="en-US" dirty="0"/>
              <a:t>Not like this</a:t>
            </a:r>
          </a:p>
          <a:p>
            <a:pPr marL="569214" lvl="1">
              <a:buFont typeface="Wingdings" panose="05000000000000000000" pitchFamily="2" charset="2"/>
              <a:buChar char="Ø"/>
            </a:pPr>
            <a:r>
              <a:rPr lang="en-US" dirty="0"/>
              <a:t>Not at this pace</a:t>
            </a:r>
          </a:p>
          <a:p>
            <a:pPr marL="569214" lvl="1">
              <a:buFont typeface="Wingdings" panose="05000000000000000000" pitchFamily="2" charset="2"/>
              <a:buChar char="Ø"/>
            </a:pPr>
            <a:r>
              <a:rPr lang="en-US" dirty="0"/>
              <a:t>Not in this role</a:t>
            </a:r>
          </a:p>
          <a:p>
            <a:pPr marL="569214" lvl="1">
              <a:buFont typeface="Wingdings" panose="05000000000000000000" pitchFamily="2" charset="2"/>
              <a:buChar char="Ø"/>
            </a:pPr>
            <a:r>
              <a:rPr lang="en-US" dirty="0"/>
              <a:t>Not in this environment</a:t>
            </a:r>
          </a:p>
          <a:p>
            <a:pPr lvl="1" indent="0">
              <a:buNone/>
            </a:pPr>
            <a:endParaRPr lang="en-US" dirty="0"/>
          </a:p>
          <a:p>
            <a:pPr lvl="1" indent="0">
              <a:buNone/>
            </a:pPr>
            <a:r>
              <a:rPr lang="en-US" b="1" dirty="0"/>
              <a:t>Skills as surgical educators transfer powerfully into:</a:t>
            </a:r>
          </a:p>
          <a:p>
            <a:pPr marL="569214" lvl="1">
              <a:buFont typeface="Wingdings" panose="05000000000000000000" pitchFamily="2" charset="2"/>
              <a:buChar char="Ø"/>
            </a:pPr>
            <a:r>
              <a:rPr lang="en-US" b="1" dirty="0"/>
              <a:t>Healthcare leadership</a:t>
            </a:r>
          </a:p>
          <a:p>
            <a:pPr marL="569214" lvl="1">
              <a:buFont typeface="Wingdings" panose="05000000000000000000" pitchFamily="2" charset="2"/>
              <a:buChar char="Ø"/>
            </a:pPr>
            <a:r>
              <a:rPr lang="en-US" b="1" dirty="0"/>
              <a:t>Education administration</a:t>
            </a:r>
          </a:p>
          <a:p>
            <a:pPr marL="569214" lvl="1">
              <a:buFont typeface="Wingdings" panose="05000000000000000000" pitchFamily="2" charset="2"/>
              <a:buChar char="Ø"/>
            </a:pPr>
            <a:r>
              <a:rPr lang="en-US" b="1" dirty="0"/>
              <a:t>Simulation</a:t>
            </a:r>
          </a:p>
          <a:p>
            <a:pPr marL="569214" lvl="1">
              <a:buFont typeface="Wingdings" panose="05000000000000000000" pitchFamily="2" charset="2"/>
              <a:buChar char="Ø"/>
            </a:pPr>
            <a:r>
              <a:rPr lang="en-US" b="1" dirty="0"/>
              <a:t>Quality and safety</a:t>
            </a:r>
          </a:p>
          <a:p>
            <a:pPr marL="569214" lvl="1">
              <a:buFont typeface="Wingdings" panose="05000000000000000000" pitchFamily="2" charset="2"/>
              <a:buChar char="Ø"/>
            </a:pPr>
            <a:r>
              <a:rPr lang="en-US" b="1" dirty="0"/>
              <a:t>Corporate training/Workforce development</a:t>
            </a:r>
          </a:p>
          <a:p>
            <a:pPr marL="569214" lvl="1">
              <a:buFont typeface="Wingdings" panose="05000000000000000000" pitchFamily="2" charset="2"/>
              <a:buChar char="Ø"/>
            </a:pPr>
            <a:r>
              <a:rPr lang="en-US" b="1" dirty="0"/>
              <a:t>Consulting/Educational expertise</a:t>
            </a:r>
          </a:p>
          <a:p>
            <a:pPr marL="569214" lvl="1">
              <a:buFont typeface="Wingdings" panose="05000000000000000000" pitchFamily="2" charset="2"/>
              <a:buChar char="Ø"/>
            </a:pPr>
            <a:r>
              <a:rPr lang="en-US" b="1" dirty="0"/>
              <a:t>Clinical authority</a:t>
            </a:r>
          </a:p>
          <a:p>
            <a:pPr marL="569214" lvl="1">
              <a:buFont typeface="Wingdings" panose="05000000000000000000" pitchFamily="2" charset="2"/>
              <a:buChar char="Ø"/>
            </a:pPr>
            <a:endParaRPr lang="en-US" b="1" dirty="0"/>
          </a:p>
        </p:txBody>
      </p:sp>
      <p:sp>
        <p:nvSpPr>
          <p:cNvPr id="4" name="Slide Number Placeholder 3">
            <a:extLst>
              <a:ext uri="{FF2B5EF4-FFF2-40B4-BE49-F238E27FC236}">
                <a16:creationId xmlns:a16="http://schemas.microsoft.com/office/drawing/2014/main" id="{513558A9-EF80-7C42-AF3E-8DC81D2ABEB1}"/>
              </a:ext>
            </a:extLst>
          </p:cNvPr>
          <p:cNvSpPr>
            <a:spLocks noGrp="1"/>
          </p:cNvSpPr>
          <p:nvPr>
            <p:ph type="sldNum" sz="quarter" idx="12"/>
          </p:nvPr>
        </p:nvSpPr>
        <p:spPr/>
        <p:txBody>
          <a:bodyPr/>
          <a:lstStyle/>
          <a:p>
            <a:fld id="{A49DFD55-3C28-40EF-9E31-A92D2E4017FF}" type="slidenum">
              <a:rPr lang="en-US" smtClean="0"/>
              <a:pPr/>
              <a:t>21</a:t>
            </a:fld>
            <a:endParaRPr lang="en-US" dirty="0"/>
          </a:p>
        </p:txBody>
      </p:sp>
    </p:spTree>
    <p:extLst>
      <p:ext uri="{BB962C8B-B14F-4D97-AF65-F5344CB8AC3E}">
        <p14:creationId xmlns:p14="http://schemas.microsoft.com/office/powerpoint/2010/main" val="1850243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9845D-83C6-92B6-3842-57B2E7DBC71B}"/>
              </a:ext>
            </a:extLst>
          </p:cNvPr>
          <p:cNvSpPr>
            <a:spLocks noGrp="1"/>
          </p:cNvSpPr>
          <p:nvPr>
            <p:ph type="title"/>
          </p:nvPr>
        </p:nvSpPr>
        <p:spPr/>
        <p:txBody>
          <a:bodyPr/>
          <a:lstStyle/>
          <a:p>
            <a:r>
              <a:rPr lang="en-US" dirty="0"/>
              <a:t>If the answer is yes, but…</a:t>
            </a:r>
          </a:p>
        </p:txBody>
      </p:sp>
      <p:sp>
        <p:nvSpPr>
          <p:cNvPr id="4" name="Slide Number Placeholder 3">
            <a:extLst>
              <a:ext uri="{FF2B5EF4-FFF2-40B4-BE49-F238E27FC236}">
                <a16:creationId xmlns:a16="http://schemas.microsoft.com/office/drawing/2014/main" id="{BA28B93A-5304-7625-5E10-F7C549F0A7D4}"/>
              </a:ext>
            </a:extLst>
          </p:cNvPr>
          <p:cNvSpPr>
            <a:spLocks noGrp="1"/>
          </p:cNvSpPr>
          <p:nvPr>
            <p:ph type="sldNum" sz="quarter" idx="12"/>
          </p:nvPr>
        </p:nvSpPr>
        <p:spPr/>
        <p:txBody>
          <a:bodyPr/>
          <a:lstStyle/>
          <a:p>
            <a:fld id="{A49DFD55-3C28-40EF-9E31-A92D2E4017FF}" type="slidenum">
              <a:rPr lang="en-US" smtClean="0"/>
              <a:pPr/>
              <a:t>22</a:t>
            </a:fld>
            <a:endParaRPr lang="en-US" dirty="0"/>
          </a:p>
        </p:txBody>
      </p:sp>
      <p:sp>
        <p:nvSpPr>
          <p:cNvPr id="5" name="TextBox 4">
            <a:extLst>
              <a:ext uri="{FF2B5EF4-FFF2-40B4-BE49-F238E27FC236}">
                <a16:creationId xmlns:a16="http://schemas.microsoft.com/office/drawing/2014/main" id="{735CF770-68F7-2CCE-FB84-75DD27B92559}"/>
              </a:ext>
            </a:extLst>
          </p:cNvPr>
          <p:cNvSpPr txBox="1"/>
          <p:nvPr/>
        </p:nvSpPr>
        <p:spPr>
          <a:xfrm>
            <a:off x="838200" y="1809750"/>
            <a:ext cx="10515600" cy="2308324"/>
          </a:xfrm>
          <a:prstGeom prst="rect">
            <a:avLst/>
          </a:prstGeom>
          <a:noFill/>
        </p:spPr>
        <p:txBody>
          <a:bodyPr wrap="square" rtlCol="0">
            <a:spAutoFit/>
          </a:bodyPr>
          <a:lstStyle/>
          <a:p>
            <a:r>
              <a:rPr lang="en-US" b="1" dirty="0"/>
              <a:t>“Yes, but with changes” is often the healthiest answer</a:t>
            </a:r>
          </a:p>
          <a:p>
            <a:endParaRPr lang="en-US" dirty="0"/>
          </a:p>
          <a:p>
            <a:pPr marL="285750" indent="-285750">
              <a:buFont typeface="Wingdings" panose="05000000000000000000" pitchFamily="2" charset="2"/>
              <a:buChar char="Ø"/>
            </a:pPr>
            <a:r>
              <a:rPr lang="en-US" dirty="0"/>
              <a:t>Identify:</a:t>
            </a:r>
          </a:p>
          <a:p>
            <a:pPr marL="742950" lvl="1" indent="-285750">
              <a:buFont typeface="Wingdings" panose="05000000000000000000" pitchFamily="2" charset="2"/>
              <a:buChar char="Ø"/>
            </a:pPr>
            <a:r>
              <a:rPr lang="en-US" dirty="0"/>
              <a:t>One boundary</a:t>
            </a:r>
          </a:p>
          <a:p>
            <a:pPr marL="742950" lvl="1" indent="-285750">
              <a:buFont typeface="Wingdings" panose="05000000000000000000" pitchFamily="2" charset="2"/>
              <a:buChar char="Ø"/>
            </a:pPr>
            <a:r>
              <a:rPr lang="en-US" dirty="0"/>
              <a:t>One growth goal</a:t>
            </a:r>
          </a:p>
          <a:p>
            <a:pPr marL="742950" lvl="1" indent="-285750">
              <a:buFont typeface="Wingdings" panose="05000000000000000000" pitchFamily="2" charset="2"/>
              <a:buChar char="Ø"/>
            </a:pPr>
            <a:r>
              <a:rPr lang="en-US" dirty="0"/>
              <a:t>One support connection</a:t>
            </a:r>
          </a:p>
          <a:p>
            <a:pPr marL="742950" lvl="1" indent="-285750">
              <a:buFont typeface="Wingdings" panose="05000000000000000000" pitchFamily="2" charset="2"/>
              <a:buChar char="Ø"/>
            </a:pPr>
            <a:r>
              <a:rPr lang="en-US" dirty="0"/>
              <a:t>One thing to let go of or release</a:t>
            </a:r>
          </a:p>
          <a:p>
            <a:pPr lvl="1"/>
            <a:endParaRPr lang="en-US" dirty="0"/>
          </a:p>
        </p:txBody>
      </p:sp>
    </p:spTree>
    <p:extLst>
      <p:ext uri="{BB962C8B-B14F-4D97-AF65-F5344CB8AC3E}">
        <p14:creationId xmlns:p14="http://schemas.microsoft.com/office/powerpoint/2010/main" val="65591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8CE40-8A0A-4EEC-A8B1-939723493800}"/>
              </a:ext>
            </a:extLst>
          </p:cNvPr>
          <p:cNvSpPr>
            <a:spLocks noGrp="1"/>
          </p:cNvSpPr>
          <p:nvPr>
            <p:ph type="ctrTitle"/>
          </p:nvPr>
        </p:nvSpPr>
        <p:spPr>
          <a:xfrm>
            <a:off x="3095625" y="136526"/>
            <a:ext cx="8658225" cy="1825624"/>
          </a:xfrm>
        </p:spPr>
        <p:txBody>
          <a:bodyPr/>
          <a:lstStyle/>
          <a:p>
            <a:r>
              <a:rPr lang="en-US" dirty="0"/>
              <a:t>Closing reflection</a:t>
            </a:r>
            <a:br>
              <a:rPr lang="en-US" dirty="0"/>
            </a:br>
            <a:br>
              <a:rPr lang="en-US" dirty="0"/>
            </a:br>
            <a:endParaRPr lang="en-US" dirty="0"/>
          </a:p>
        </p:txBody>
      </p:sp>
      <p:sp>
        <p:nvSpPr>
          <p:cNvPr id="3" name="Subtitle 2">
            <a:extLst>
              <a:ext uri="{FF2B5EF4-FFF2-40B4-BE49-F238E27FC236}">
                <a16:creationId xmlns:a16="http://schemas.microsoft.com/office/drawing/2014/main" id="{064B2EAD-F823-06BB-474C-DF9A45EE6ADA}"/>
              </a:ext>
            </a:extLst>
          </p:cNvPr>
          <p:cNvSpPr>
            <a:spLocks noGrp="1"/>
          </p:cNvSpPr>
          <p:nvPr>
            <p:ph type="subTitle" idx="1"/>
          </p:nvPr>
        </p:nvSpPr>
        <p:spPr>
          <a:xfrm>
            <a:off x="3448049" y="1314451"/>
            <a:ext cx="8582026" cy="4773834"/>
          </a:xfrm>
        </p:spPr>
        <p:txBody>
          <a:bodyPr>
            <a:normAutofit lnSpcReduction="10000"/>
          </a:bodyPr>
          <a:lstStyle/>
          <a:p>
            <a:r>
              <a:rPr lang="en-US" sz="2400" b="1" dirty="0">
                <a:solidFill>
                  <a:srgbClr val="FF0000"/>
                </a:solidFill>
              </a:rPr>
              <a:t>“Can I do this forever?”</a:t>
            </a:r>
          </a:p>
          <a:p>
            <a:r>
              <a:rPr lang="en-US" sz="2400" dirty="0"/>
              <a:t>    Becomes:</a:t>
            </a:r>
          </a:p>
          <a:p>
            <a:pPr marL="285750" indent="-285750">
              <a:buFont typeface="Wingdings" panose="05000000000000000000" pitchFamily="2" charset="2"/>
              <a:buChar char="Ø"/>
            </a:pPr>
            <a:r>
              <a:rPr lang="en-US" sz="2400" dirty="0"/>
              <a:t>How can I design a career that honors both my students and myself?</a:t>
            </a:r>
          </a:p>
          <a:p>
            <a:pPr marL="285750" indent="-285750">
              <a:buFont typeface="Wingdings" panose="05000000000000000000" pitchFamily="2" charset="2"/>
              <a:buChar char="Ø"/>
            </a:pPr>
            <a:endParaRPr lang="en-US" sz="2400" dirty="0"/>
          </a:p>
          <a:p>
            <a:r>
              <a:rPr lang="en-US" sz="3200" dirty="0"/>
              <a:t>“The goal is not endurance. </a:t>
            </a:r>
          </a:p>
          <a:p>
            <a:r>
              <a:rPr lang="en-US" sz="3200" dirty="0"/>
              <a:t>                   The goal is sustainability.”</a:t>
            </a:r>
          </a:p>
        </p:txBody>
      </p:sp>
      <p:sp>
        <p:nvSpPr>
          <p:cNvPr id="4" name="Slide Number Placeholder 3">
            <a:extLst>
              <a:ext uri="{FF2B5EF4-FFF2-40B4-BE49-F238E27FC236}">
                <a16:creationId xmlns:a16="http://schemas.microsoft.com/office/drawing/2014/main" id="{CB968E85-31B4-25E4-1169-F8923C7787E6}"/>
              </a:ext>
            </a:extLst>
          </p:cNvPr>
          <p:cNvSpPr>
            <a:spLocks noGrp="1"/>
          </p:cNvSpPr>
          <p:nvPr>
            <p:ph type="sldNum" sz="quarter" idx="12"/>
          </p:nvPr>
        </p:nvSpPr>
        <p:spPr/>
        <p:txBody>
          <a:bodyPr/>
          <a:lstStyle/>
          <a:p>
            <a:fld id="{A49DFD55-3C28-40EF-9E31-A92D2E4017FF}" type="slidenum">
              <a:rPr lang="en-US" smtClean="0"/>
              <a:pPr/>
              <a:t>23</a:t>
            </a:fld>
            <a:endParaRPr lang="en-US" dirty="0"/>
          </a:p>
        </p:txBody>
      </p:sp>
    </p:spTree>
    <p:extLst>
      <p:ext uri="{BB962C8B-B14F-4D97-AF65-F5344CB8AC3E}">
        <p14:creationId xmlns:p14="http://schemas.microsoft.com/office/powerpoint/2010/main" val="669120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47532B-1F6B-BE42-2193-D433D98F968A}"/>
              </a:ext>
            </a:extLst>
          </p:cNvPr>
          <p:cNvSpPr>
            <a:spLocks noGrp="1"/>
          </p:cNvSpPr>
          <p:nvPr>
            <p:ph type="sldNum" sz="quarter" idx="12"/>
          </p:nvPr>
        </p:nvSpPr>
        <p:spPr/>
        <p:txBody>
          <a:bodyPr/>
          <a:lstStyle/>
          <a:p>
            <a:fld id="{A49DFD55-3C28-40EF-9E31-A92D2E4017FF}" type="slidenum">
              <a:rPr lang="en-US" smtClean="0"/>
              <a:pPr/>
              <a:t>24</a:t>
            </a:fld>
            <a:endParaRPr lang="en-US" dirty="0"/>
          </a:p>
        </p:txBody>
      </p:sp>
      <p:pic>
        <p:nvPicPr>
          <p:cNvPr id="8" name="Picture 7" descr="A group of framed pictures on a wall&#10;&#10;AI-generated content may be incorrect.">
            <a:extLst>
              <a:ext uri="{FF2B5EF4-FFF2-40B4-BE49-F238E27FC236}">
                <a16:creationId xmlns:a16="http://schemas.microsoft.com/office/drawing/2014/main" id="{20C3540B-2D6E-8365-B330-9CFB16B2B5DB}"/>
              </a:ext>
            </a:extLst>
          </p:cNvPr>
          <p:cNvPicPr>
            <a:picLocks noChangeAspect="1"/>
          </p:cNvPicPr>
          <p:nvPr/>
        </p:nvPicPr>
        <p:blipFill>
          <a:blip r:embed="rId3"/>
          <a:stretch>
            <a:fillRect/>
          </a:stretch>
        </p:blipFill>
        <p:spPr>
          <a:xfrm>
            <a:off x="0" y="397127"/>
            <a:ext cx="12192000" cy="6063746"/>
          </a:xfrm>
          <a:prstGeom prst="rect">
            <a:avLst/>
          </a:prstGeom>
        </p:spPr>
      </p:pic>
    </p:spTree>
    <p:extLst>
      <p:ext uri="{BB962C8B-B14F-4D97-AF65-F5344CB8AC3E}">
        <p14:creationId xmlns:p14="http://schemas.microsoft.com/office/powerpoint/2010/main" val="3384670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7E7F6-B2ED-EFAC-3C14-48232A32547C}"/>
              </a:ext>
            </a:extLst>
          </p:cNvPr>
          <p:cNvSpPr>
            <a:spLocks noGrp="1"/>
          </p:cNvSpPr>
          <p:nvPr>
            <p:ph type="title"/>
          </p:nvPr>
        </p:nvSpPr>
        <p:spPr>
          <a:xfrm>
            <a:off x="1190625" y="136526"/>
            <a:ext cx="10163175" cy="2213295"/>
          </a:xfrm>
        </p:spPr>
        <p:txBody>
          <a:bodyPr>
            <a:normAutofit/>
          </a:bodyPr>
          <a:lstStyle/>
          <a:p>
            <a:pPr algn="ctr"/>
            <a:r>
              <a:rPr lang="en-US" sz="8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glow rad="63500">
                    <a:schemeClr val="accent1">
                      <a:satMod val="175000"/>
                      <a:alpha val="40000"/>
                    </a:schemeClr>
                  </a:glow>
                  <a:outerShdw dist="38100" dir="2640000" algn="bl" rotWithShape="0">
                    <a:schemeClr val="tx2">
                      <a:lumMod val="75000"/>
                    </a:schemeClr>
                  </a:outerShdw>
                </a:effectLst>
              </a:rPr>
              <a:t>Thank you</a:t>
            </a:r>
            <a:br>
              <a:rPr lang="en-US" sz="4000" dirty="0"/>
            </a:br>
            <a:br>
              <a:rPr lang="en-US" sz="4000" dirty="0"/>
            </a:br>
            <a:r>
              <a:rPr lang="en-US" sz="2000" dirty="0"/>
              <a:t>patnaudek@midlandstech.edu</a:t>
            </a:r>
          </a:p>
        </p:txBody>
      </p:sp>
      <p:sp>
        <p:nvSpPr>
          <p:cNvPr id="6" name="Content Placeholder 5">
            <a:extLst>
              <a:ext uri="{FF2B5EF4-FFF2-40B4-BE49-F238E27FC236}">
                <a16:creationId xmlns:a16="http://schemas.microsoft.com/office/drawing/2014/main" id="{71778774-335D-1918-4189-E813CBAB7011}"/>
              </a:ext>
            </a:extLst>
          </p:cNvPr>
          <p:cNvSpPr>
            <a:spLocks noGrp="1"/>
          </p:cNvSpPr>
          <p:nvPr>
            <p:ph sz="half" idx="14"/>
          </p:nvPr>
        </p:nvSpPr>
        <p:spPr>
          <a:xfrm>
            <a:off x="1562101" y="2638424"/>
            <a:ext cx="10048874" cy="4219575"/>
          </a:xfrm>
        </p:spPr>
        <p:txBody>
          <a:bodyPr>
            <a:normAutofit/>
          </a:bodyPr>
          <a:lstStyle/>
          <a:p>
            <a:endParaRPr lang="en-US" sz="3200" b="1" i="1" dirty="0"/>
          </a:p>
          <a:p>
            <a:r>
              <a:rPr lang="en-US" sz="3200" b="1" i="1" dirty="0"/>
              <a:t>What season are you in?</a:t>
            </a:r>
          </a:p>
          <a:p>
            <a:endParaRPr lang="en-US" sz="3200" b="1" i="1" dirty="0"/>
          </a:p>
          <a:p>
            <a:r>
              <a:rPr lang="en-US" sz="3200" b="1" i="1" dirty="0"/>
              <a:t>What would make this work </a:t>
            </a:r>
          </a:p>
          <a:p>
            <a:r>
              <a:rPr lang="en-US" sz="3200" b="1" i="1" dirty="0"/>
              <a:t>sustainable for you?</a:t>
            </a:r>
          </a:p>
        </p:txBody>
      </p:sp>
      <p:sp>
        <p:nvSpPr>
          <p:cNvPr id="7" name="Slide Number Placeholder 6">
            <a:extLst>
              <a:ext uri="{FF2B5EF4-FFF2-40B4-BE49-F238E27FC236}">
                <a16:creationId xmlns:a16="http://schemas.microsoft.com/office/drawing/2014/main" id="{065C0A37-4786-68D6-213F-6B5C30C2F268}"/>
              </a:ext>
            </a:extLst>
          </p:cNvPr>
          <p:cNvSpPr>
            <a:spLocks noGrp="1"/>
          </p:cNvSpPr>
          <p:nvPr>
            <p:ph type="sldNum" sz="quarter" idx="12"/>
          </p:nvPr>
        </p:nvSpPr>
        <p:spPr/>
        <p:txBody>
          <a:bodyPr/>
          <a:lstStyle/>
          <a:p>
            <a:fld id="{A49DFD55-3C28-40EF-9E31-A92D2E4017FF}" type="slidenum">
              <a:rPr lang="en-US" smtClean="0"/>
              <a:pPr/>
              <a:t>25</a:t>
            </a:fld>
            <a:endParaRPr lang="en-US" dirty="0"/>
          </a:p>
        </p:txBody>
      </p:sp>
      <p:pic>
        <p:nvPicPr>
          <p:cNvPr id="10" name="Picture 9" descr="A tree with different seasons">
            <a:extLst>
              <a:ext uri="{FF2B5EF4-FFF2-40B4-BE49-F238E27FC236}">
                <a16:creationId xmlns:a16="http://schemas.microsoft.com/office/drawing/2014/main" id="{929EAC08-269F-93CE-CED1-92B3BA059BC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185168" y="2638423"/>
            <a:ext cx="3940031" cy="3940031"/>
          </a:xfrm>
          <a:prstGeom prst="rect">
            <a:avLst/>
          </a:prstGeom>
        </p:spPr>
      </p:pic>
      <p:sp>
        <p:nvSpPr>
          <p:cNvPr id="11" name="TextBox 10">
            <a:extLst>
              <a:ext uri="{FF2B5EF4-FFF2-40B4-BE49-F238E27FC236}">
                <a16:creationId xmlns:a16="http://schemas.microsoft.com/office/drawing/2014/main" id="{3A6C86DC-9E02-46C4-D954-BD7DC80422F7}"/>
              </a:ext>
            </a:extLst>
          </p:cNvPr>
          <p:cNvSpPr txBox="1"/>
          <p:nvPr/>
        </p:nvSpPr>
        <p:spPr>
          <a:xfrm>
            <a:off x="2667000" y="6970402"/>
            <a:ext cx="4924425" cy="230832"/>
          </a:xfrm>
          <a:prstGeom prst="rect">
            <a:avLst/>
          </a:prstGeom>
          <a:noFill/>
        </p:spPr>
        <p:txBody>
          <a:bodyPr wrap="square" rtlCol="0">
            <a:spAutoFit/>
          </a:bodyPr>
          <a:lstStyle/>
          <a:p>
            <a:r>
              <a:rPr lang="en-US" sz="900">
                <a:hlinkClick r:id="rId4" tooltip="https://maestroeduardomartinez.blogspot.com/p/ns-4th-living-things.html"/>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954582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CD3EA0-A133-3C4F-DB47-BC107ADF023E}"/>
              </a:ext>
            </a:extLst>
          </p:cNvPr>
          <p:cNvSpPr>
            <a:spLocks noGrp="1"/>
          </p:cNvSpPr>
          <p:nvPr>
            <p:ph type="title"/>
          </p:nvPr>
        </p:nvSpPr>
        <p:spPr/>
        <p:txBody>
          <a:bodyPr/>
          <a:lstStyle/>
          <a:p>
            <a:r>
              <a:rPr lang="en-US" b="1" i="1" dirty="0"/>
              <a:t>Why do we choose this career?</a:t>
            </a:r>
          </a:p>
        </p:txBody>
      </p:sp>
      <p:sp>
        <p:nvSpPr>
          <p:cNvPr id="6" name="Table Placeholder 5">
            <a:extLst>
              <a:ext uri="{FF2B5EF4-FFF2-40B4-BE49-F238E27FC236}">
                <a16:creationId xmlns:a16="http://schemas.microsoft.com/office/drawing/2014/main" id="{685570C6-1E57-2C7B-F69D-1D048B594830}"/>
              </a:ext>
            </a:extLst>
          </p:cNvPr>
          <p:cNvSpPr>
            <a:spLocks noGrp="1"/>
          </p:cNvSpPr>
          <p:nvPr>
            <p:ph type="tbl" sz="quarter" idx="14"/>
          </p:nvPr>
        </p:nvSpPr>
        <p:spPr>
          <a:xfrm>
            <a:off x="838200" y="2111382"/>
            <a:ext cx="10515600" cy="3889368"/>
          </a:xfrm>
        </p:spPr>
        <p:txBody>
          <a:bodyPr>
            <a:normAutofit/>
          </a:bodyPr>
          <a:lstStyle/>
          <a:p>
            <a:pPr marL="342900" indent="-342900" algn="l">
              <a:buFont typeface="Wingdings" panose="05000000000000000000" pitchFamily="2" charset="2"/>
              <a:buChar char="Ø"/>
            </a:pPr>
            <a:r>
              <a:rPr lang="en-US" sz="2800" dirty="0"/>
              <a:t>Passion for teaching and mentoring</a:t>
            </a:r>
          </a:p>
          <a:p>
            <a:pPr marL="342900" indent="-342900" algn="l">
              <a:buFont typeface="Wingdings" panose="05000000000000000000" pitchFamily="2" charset="2"/>
              <a:buChar char="Ø"/>
            </a:pPr>
            <a:r>
              <a:rPr lang="en-US" sz="2800" dirty="0"/>
              <a:t>Desire to shape the next generation of surgical technologists</a:t>
            </a:r>
          </a:p>
          <a:p>
            <a:pPr marL="342900" indent="-342900" algn="l">
              <a:buFont typeface="Wingdings" panose="05000000000000000000" pitchFamily="2" charset="2"/>
              <a:buChar char="Ø"/>
            </a:pPr>
            <a:r>
              <a:rPr lang="en-US" sz="2800" dirty="0"/>
              <a:t>Opportunity to leave the physical demands of the OR</a:t>
            </a:r>
          </a:p>
          <a:p>
            <a:pPr marL="342900" indent="-342900" algn="l">
              <a:buFont typeface="Wingdings" panose="05000000000000000000" pitchFamily="2" charset="2"/>
              <a:buChar char="Ø"/>
            </a:pPr>
            <a:r>
              <a:rPr lang="en-US" sz="2800" dirty="0"/>
              <a:t>Stable schedule compared to hospital shifts (more flexibility)</a:t>
            </a:r>
          </a:p>
          <a:p>
            <a:pPr marL="342900" indent="-342900" algn="l">
              <a:buFont typeface="Wingdings" panose="05000000000000000000" pitchFamily="2" charset="2"/>
              <a:buChar char="Ø"/>
            </a:pPr>
            <a:r>
              <a:rPr lang="en-US" sz="2800" dirty="0"/>
              <a:t>No call, weekends or holidays</a:t>
            </a:r>
            <a:r>
              <a:rPr lang="en-US" sz="2800" dirty="0">
                <a:sym typeface="Wingdings" panose="05000000000000000000" pitchFamily="2" charset="2"/>
              </a:rPr>
              <a:t></a:t>
            </a:r>
            <a:endParaRPr lang="en-US" sz="2800" dirty="0"/>
          </a:p>
          <a:p>
            <a:pPr marL="342900" indent="-342900" algn="l">
              <a:buFont typeface="Wingdings" panose="05000000000000000000" pitchFamily="2" charset="2"/>
              <a:buChar char="Ø"/>
            </a:pPr>
            <a:r>
              <a:rPr lang="en-US" sz="2800" dirty="0"/>
              <a:t>Professional respect, influence and a leadership role</a:t>
            </a:r>
          </a:p>
          <a:p>
            <a:pPr marL="342900" indent="-342900" algn="l">
              <a:buFont typeface="Wingdings" panose="05000000000000000000" pitchFamily="2" charset="2"/>
              <a:buChar char="Ø"/>
            </a:pPr>
            <a:r>
              <a:rPr lang="en-US" sz="2800" dirty="0"/>
              <a:t>Contribution to workforce development</a:t>
            </a:r>
          </a:p>
          <a:p>
            <a:pPr algn="l"/>
            <a:endParaRPr lang="en-US" dirty="0"/>
          </a:p>
          <a:p>
            <a:pPr marL="342900" indent="-342900" algn="l">
              <a:buFont typeface="Wingdings" panose="05000000000000000000" pitchFamily="2" charset="2"/>
              <a:buChar char="Ø"/>
            </a:pPr>
            <a:endParaRPr lang="en-US" dirty="0"/>
          </a:p>
        </p:txBody>
      </p:sp>
      <p:sp>
        <p:nvSpPr>
          <p:cNvPr id="4" name="Slide Number Placeholder 3">
            <a:extLst>
              <a:ext uri="{FF2B5EF4-FFF2-40B4-BE49-F238E27FC236}">
                <a16:creationId xmlns:a16="http://schemas.microsoft.com/office/drawing/2014/main" id="{BD4FF67F-B66A-9586-81E9-D5A327319DB6}"/>
              </a:ext>
            </a:extLst>
          </p:cNvPr>
          <p:cNvSpPr>
            <a:spLocks noGrp="1"/>
          </p:cNvSpPr>
          <p:nvPr>
            <p:ph type="sldNum" sz="quarter" idx="12"/>
          </p:nvPr>
        </p:nvSpPr>
        <p:spPr/>
        <p:txBody>
          <a:bodyPr/>
          <a:lstStyle/>
          <a:p>
            <a:fld id="{A49DFD55-3C28-40EF-9E31-A92D2E4017FF}" type="slidenum">
              <a:rPr lang="en-US" smtClean="0"/>
              <a:pPr/>
              <a:t>3</a:t>
            </a:fld>
            <a:endParaRPr lang="en-US" dirty="0"/>
          </a:p>
        </p:txBody>
      </p:sp>
    </p:spTree>
    <p:extLst>
      <p:ext uri="{BB962C8B-B14F-4D97-AF65-F5344CB8AC3E}">
        <p14:creationId xmlns:p14="http://schemas.microsoft.com/office/powerpoint/2010/main" val="3774670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AFA5E-469B-2BFC-9D4E-BD1EC6E48CA0}"/>
              </a:ext>
            </a:extLst>
          </p:cNvPr>
          <p:cNvSpPr>
            <a:spLocks noGrp="1"/>
          </p:cNvSpPr>
          <p:nvPr>
            <p:ph type="ctrTitle"/>
          </p:nvPr>
        </p:nvSpPr>
        <p:spPr>
          <a:xfrm>
            <a:off x="5267325" y="487680"/>
            <a:ext cx="7124700" cy="3376691"/>
          </a:xfrm>
        </p:spPr>
        <p:txBody>
          <a:bodyPr/>
          <a:lstStyle/>
          <a:p>
            <a:r>
              <a:rPr lang="en-US" b="1" u="sng" dirty="0"/>
              <a:t>Why this question matters</a:t>
            </a:r>
            <a:endParaRPr lang="en-US" dirty="0"/>
          </a:p>
        </p:txBody>
      </p:sp>
      <p:pic>
        <p:nvPicPr>
          <p:cNvPr id="16" name="Picture Placeholder 15" descr="A person stretching in a gym">
            <a:extLst>
              <a:ext uri="{FF2B5EF4-FFF2-40B4-BE49-F238E27FC236}">
                <a16:creationId xmlns:a16="http://schemas.microsoft.com/office/drawing/2014/main" id="{448EF356-1822-E2AE-2794-322870D4C222}"/>
              </a:ext>
            </a:extLst>
          </p:cNvPr>
          <p:cNvPicPr>
            <a:picLocks noGrp="1" noChangeAspect="1"/>
          </p:cNvPicPr>
          <p:nvPr>
            <p:ph type="pic" sz="quarter" idx="10"/>
          </p:nvPr>
        </p:nvPicPr>
        <p:blipFill>
          <a:blip r:embed="rId3"/>
          <a:srcRect l="44" r="44"/>
          <a:stretch/>
        </p:blipFill>
        <p:spPr/>
      </p:pic>
      <p:cxnSp>
        <p:nvCxnSpPr>
          <p:cNvPr id="21" name="Straight Connector 20">
            <a:extLst>
              <a:ext uri="{FF2B5EF4-FFF2-40B4-BE49-F238E27FC236}">
                <a16:creationId xmlns:a16="http://schemas.microsoft.com/office/drawing/2014/main" id="{944268F6-A361-9907-F87F-9C4377ECAE6D}"/>
              </a:ext>
              <a:ext uri="{C183D7F6-B498-43B3-948B-1728B52AA6E4}">
                <adec:decorative xmlns:adec="http://schemas.microsoft.com/office/drawing/2017/decorative" val="1"/>
              </a:ext>
            </a:extLst>
          </p:cNvPr>
          <p:cNvCxnSpPr>
            <a:cxnSpLocks/>
          </p:cNvCxnSpPr>
          <p:nvPr/>
        </p:nvCxnSpPr>
        <p:spPr>
          <a:xfrm flipH="1" flipV="1">
            <a:off x="0" y="254643"/>
            <a:ext cx="6096000" cy="855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1459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DBD1-DB29-D44F-FD5A-3071BB37EF37}"/>
              </a:ext>
            </a:extLst>
          </p:cNvPr>
          <p:cNvSpPr>
            <a:spLocks noGrp="1"/>
          </p:cNvSpPr>
          <p:nvPr>
            <p:ph type="ctrTitle"/>
          </p:nvPr>
        </p:nvSpPr>
        <p:spPr>
          <a:xfrm>
            <a:off x="4324350" y="0"/>
            <a:ext cx="7791450" cy="6734174"/>
          </a:xfrm>
        </p:spPr>
        <p:txBody>
          <a:bodyPr/>
          <a:lstStyle/>
          <a:p>
            <a:pPr lvl="0"/>
            <a:br>
              <a:rPr lang="en-US" sz="3200" b="1" dirty="0"/>
            </a:br>
            <a:br>
              <a:rPr lang="en-US" sz="3200" b="1" dirty="0"/>
            </a:br>
            <a:br>
              <a:rPr lang="en-US" sz="3200" b="1" dirty="0"/>
            </a:br>
            <a:br>
              <a:rPr lang="en-US" sz="3200" b="1" dirty="0"/>
            </a:br>
            <a:br>
              <a:rPr lang="en-US" sz="3200" b="1" dirty="0"/>
            </a:br>
            <a:br>
              <a:rPr lang="en-US" sz="3200" b="1" dirty="0"/>
            </a:br>
            <a:br>
              <a:rPr lang="en-US" sz="3200" b="1" dirty="0"/>
            </a:br>
            <a:br>
              <a:rPr lang="en-US" sz="3200" b="1" dirty="0"/>
            </a:br>
            <a:br>
              <a:rPr lang="en-US" sz="3200" b="1" dirty="0"/>
            </a:br>
            <a:br>
              <a:rPr lang="en-US" sz="3200" b="1" dirty="0"/>
            </a:br>
            <a:br>
              <a:rPr lang="en-US" sz="3200" b="1" dirty="0"/>
            </a:br>
            <a:br>
              <a:rPr lang="en-US" sz="3200" b="1" dirty="0"/>
            </a:br>
            <a:br>
              <a:rPr lang="en-US" sz="3200" b="1" dirty="0"/>
            </a:br>
            <a:br>
              <a:rPr lang="en-US" sz="3200" b="1" dirty="0"/>
            </a:br>
            <a:r>
              <a:rPr lang="en-US" sz="3200" b="1" dirty="0"/>
              <a:t>Surgical technology education is rewarding—but demanding</a:t>
            </a:r>
            <a:br>
              <a:rPr lang="en-US" sz="3200" dirty="0"/>
            </a:br>
            <a:br>
              <a:rPr lang="en-US" sz="3200" dirty="0"/>
            </a:br>
            <a:r>
              <a:rPr lang="en-US" sz="3200" dirty="0"/>
              <a:t>         </a:t>
            </a:r>
            <a:r>
              <a:rPr lang="en-US" sz="3200" b="1" i="1" dirty="0">
                <a:solidFill>
                  <a:srgbClr val="FF0000"/>
                </a:solidFill>
              </a:rPr>
              <a:t>Physical, emotional, and </a:t>
            </a:r>
            <a:br>
              <a:rPr lang="en-US" sz="3200" b="1" i="1" dirty="0">
                <a:solidFill>
                  <a:srgbClr val="FF0000"/>
                </a:solidFill>
              </a:rPr>
            </a:br>
            <a:r>
              <a:rPr lang="en-US" sz="3200" b="1" i="1" dirty="0">
                <a:solidFill>
                  <a:srgbClr val="FF0000"/>
                </a:solidFill>
              </a:rPr>
              <a:t>           cognitive load is high        </a:t>
            </a:r>
            <a:br>
              <a:rPr lang="en-US" sz="3200" dirty="0"/>
            </a:br>
            <a:br>
              <a:rPr lang="en-US" sz="3200" dirty="0"/>
            </a:br>
            <a:r>
              <a:rPr lang="en-US" sz="3200" dirty="0"/>
              <a:t>        </a:t>
            </a:r>
            <a:r>
              <a:rPr lang="en-US" sz="2800" i="1" u="sng" dirty="0"/>
              <a:t>Many educators quietly wonder:</a:t>
            </a:r>
            <a:br>
              <a:rPr lang="en-US" sz="2800" i="1" dirty="0"/>
            </a:br>
            <a:r>
              <a:rPr lang="en-US" sz="2800" i="1" dirty="0"/>
              <a:t>          “How long can I keep this</a:t>
            </a:r>
            <a:br>
              <a:rPr lang="en-US" sz="2800" i="1" dirty="0"/>
            </a:br>
            <a:r>
              <a:rPr lang="en-US" sz="2800" i="1" dirty="0"/>
              <a:t>            up?”</a:t>
            </a:r>
            <a:br>
              <a:rPr lang="en-US" sz="2800" i="1" dirty="0"/>
            </a:br>
            <a:r>
              <a:rPr lang="en-US" sz="2800" i="1" dirty="0"/>
              <a:t>             “Is it normal to feel so</a:t>
            </a:r>
            <a:br>
              <a:rPr lang="en-US" sz="2800" i="1" dirty="0"/>
            </a:br>
            <a:r>
              <a:rPr lang="en-US" sz="2800" i="1" dirty="0"/>
              <a:t>               tired?”</a:t>
            </a:r>
            <a:br>
              <a:rPr lang="en-US" sz="2800" i="1" dirty="0"/>
            </a:br>
            <a:r>
              <a:rPr lang="en-US" sz="2800" i="1" dirty="0"/>
              <a:t>                “What’s next for me?”</a:t>
            </a:r>
            <a:br>
              <a:rPr lang="en-US" sz="2800" i="1" dirty="0"/>
            </a:br>
            <a:r>
              <a:rPr lang="en-US" sz="2800" i="1" dirty="0"/>
              <a:t>                   “I feel overwhelmed”</a:t>
            </a:r>
            <a:br>
              <a:rPr lang="en-US" dirty="0"/>
            </a:br>
            <a:endParaRPr lang="en-US" dirty="0"/>
          </a:p>
        </p:txBody>
      </p:sp>
    </p:spTree>
    <p:extLst>
      <p:ext uri="{BB962C8B-B14F-4D97-AF65-F5344CB8AC3E}">
        <p14:creationId xmlns:p14="http://schemas.microsoft.com/office/powerpoint/2010/main" val="608796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3975" y="114301"/>
            <a:ext cx="10648950" cy="476249"/>
          </a:xfrm>
        </p:spPr>
        <p:txBody>
          <a:bodyPr>
            <a:normAutofit/>
          </a:bodyPr>
          <a:lstStyle/>
          <a:p>
            <a:r>
              <a:rPr lang="en-US" sz="2400" b="1" dirty="0">
                <a:solidFill>
                  <a:srgbClr val="FF0000"/>
                </a:solidFill>
              </a:rPr>
              <a:t>The Unique Demands of Our Role – The Reality of the Role</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514350" y="876301"/>
            <a:ext cx="9858999" cy="5753099"/>
          </a:xfrm>
        </p:spPr>
        <p:txBody>
          <a:bodyPr>
            <a:normAutofit fontScale="92500" lnSpcReduction="20000"/>
          </a:bodyPr>
          <a:lstStyle/>
          <a:p>
            <a:pPr marL="342900" indent="-342900">
              <a:buFont typeface="Wingdings" panose="05000000000000000000" pitchFamily="2" charset="2"/>
              <a:buChar char="Ø"/>
            </a:pPr>
            <a:r>
              <a:rPr lang="en-US" sz="2400" dirty="0"/>
              <a:t>Teaching complex technical skills (psychomotor skills)</a:t>
            </a:r>
          </a:p>
          <a:p>
            <a:pPr marL="285750" indent="-285750">
              <a:buFont typeface="Wingdings" panose="05000000000000000000" pitchFamily="2" charset="2"/>
              <a:buChar char="Ø"/>
            </a:pPr>
            <a:r>
              <a:rPr lang="en-US" sz="2400" dirty="0"/>
              <a:t>Managing professionalism and student behavior (unprofessional behavior)</a:t>
            </a:r>
          </a:p>
          <a:p>
            <a:pPr marL="285750" indent="-285750">
              <a:buFont typeface="Wingdings" panose="05000000000000000000" pitchFamily="2" charset="2"/>
              <a:buChar char="Ø"/>
            </a:pPr>
            <a:r>
              <a:rPr lang="en-US" sz="2400" dirty="0"/>
              <a:t>Emotional labor with struggling students</a:t>
            </a:r>
          </a:p>
          <a:p>
            <a:pPr marL="285750" indent="-285750">
              <a:buFont typeface="Wingdings" panose="05000000000000000000" pitchFamily="2" charset="2"/>
              <a:buChar char="Ø"/>
            </a:pPr>
            <a:r>
              <a:rPr lang="en-US" sz="2400" dirty="0"/>
              <a:t>Constant student needs (emotional support)</a:t>
            </a:r>
          </a:p>
          <a:p>
            <a:pPr marL="285750" indent="-285750">
              <a:buFont typeface="Wingdings" panose="05000000000000000000" pitchFamily="2" charset="2"/>
              <a:buChar char="Ø"/>
            </a:pPr>
            <a:r>
              <a:rPr lang="en-US" sz="2400" dirty="0"/>
              <a:t>High Responsibility/Professional Pressure</a:t>
            </a:r>
          </a:p>
          <a:p>
            <a:pPr marL="285750" indent="-285750">
              <a:buFont typeface="Wingdings" panose="05000000000000000000" pitchFamily="2" charset="2"/>
              <a:buChar char="Ø"/>
            </a:pPr>
            <a:r>
              <a:rPr lang="en-US" sz="2400" dirty="0"/>
              <a:t>Under-resourced programs</a:t>
            </a:r>
          </a:p>
          <a:p>
            <a:pPr marL="285750" indent="-285750">
              <a:buFont typeface="Wingdings" panose="05000000000000000000" pitchFamily="2" charset="2"/>
              <a:buChar char="Ø"/>
            </a:pPr>
            <a:r>
              <a:rPr lang="en-US" sz="2400" dirty="0"/>
              <a:t>Rapid healthcare changes</a:t>
            </a:r>
          </a:p>
          <a:p>
            <a:pPr marL="285750" indent="-285750">
              <a:buFont typeface="Wingdings" panose="05000000000000000000" pitchFamily="2" charset="2"/>
              <a:buChar char="Ø"/>
            </a:pPr>
            <a:r>
              <a:rPr lang="en-US" sz="2400" dirty="0"/>
              <a:t>Staying current with:</a:t>
            </a:r>
          </a:p>
          <a:p>
            <a:pPr marL="569214" lvl="1">
              <a:buFont typeface="Wingdings" panose="05000000000000000000" pitchFamily="2" charset="2"/>
              <a:buChar char="Ø"/>
            </a:pPr>
            <a:r>
              <a:rPr lang="en-US" sz="2400" dirty="0"/>
              <a:t>Technology</a:t>
            </a:r>
          </a:p>
          <a:p>
            <a:pPr marL="569214" lvl="1">
              <a:buFont typeface="Wingdings" panose="05000000000000000000" pitchFamily="2" charset="2"/>
              <a:buChar char="Ø"/>
            </a:pPr>
            <a:r>
              <a:rPr lang="en-US" sz="2400" dirty="0"/>
              <a:t>Accreditation standards</a:t>
            </a:r>
          </a:p>
          <a:p>
            <a:pPr marL="569214" lvl="1">
              <a:buFont typeface="Wingdings" panose="05000000000000000000" pitchFamily="2" charset="2"/>
              <a:buChar char="Ø"/>
            </a:pPr>
            <a:r>
              <a:rPr lang="en-US" sz="2400" dirty="0"/>
              <a:t>Clinical expectations</a:t>
            </a:r>
          </a:p>
          <a:p>
            <a:pPr marL="569214" lvl="1">
              <a:buFont typeface="Wingdings" panose="05000000000000000000" pitchFamily="2" charset="2"/>
              <a:buChar char="Ø"/>
            </a:pPr>
            <a:endParaRPr lang="en-US" sz="2400" dirty="0"/>
          </a:p>
          <a:p>
            <a:pPr lvl="1" indent="0">
              <a:buNone/>
            </a:pPr>
            <a:r>
              <a:rPr lang="en-US" sz="2400" b="1" dirty="0"/>
              <a:t>Often balancing teaching + clinical + administrative/service roles</a:t>
            </a: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p:txBody>
          <a:bodyPr/>
          <a:lstStyle/>
          <a:p>
            <a:fld id="{A49DFD55-3C28-40EF-9E31-A92D2E4017FF}" type="slidenum">
              <a:rPr lang="en-US" smtClean="0"/>
              <a:pPr/>
              <a:t>6</a:t>
            </a:fld>
            <a:endParaRPr lang="en-US" dirty="0"/>
          </a:p>
        </p:txBody>
      </p:sp>
    </p:spTree>
    <p:extLst>
      <p:ext uri="{BB962C8B-B14F-4D97-AF65-F5344CB8AC3E}">
        <p14:creationId xmlns:p14="http://schemas.microsoft.com/office/powerpoint/2010/main" val="3571516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C97BE-403B-122E-90D1-2788978A0B6F}"/>
              </a:ext>
            </a:extLst>
          </p:cNvPr>
          <p:cNvSpPr>
            <a:spLocks noGrp="1"/>
          </p:cNvSpPr>
          <p:nvPr>
            <p:ph type="ctrTitle"/>
          </p:nvPr>
        </p:nvSpPr>
        <p:spPr>
          <a:xfrm>
            <a:off x="5734050" y="406400"/>
            <a:ext cx="6610350" cy="6223000"/>
          </a:xfrm>
        </p:spPr>
        <p:txBody>
          <a:bodyPr/>
          <a:lstStyle/>
          <a:p>
            <a:r>
              <a:rPr lang="en-US" dirty="0"/>
              <a:t>Signs People Begin Asking</a:t>
            </a:r>
            <a:br>
              <a:rPr lang="en-US" dirty="0"/>
            </a:br>
            <a:br>
              <a:rPr lang="en-US" dirty="0"/>
            </a:br>
            <a:r>
              <a:rPr lang="en-US" dirty="0"/>
              <a:t> “Can I Do this forever?”</a:t>
            </a:r>
            <a:br>
              <a:rPr lang="en-US" dirty="0"/>
            </a:br>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334696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E2E6A-35EC-1B8E-0FD7-8C67870ACA64}"/>
              </a:ext>
            </a:extLst>
          </p:cNvPr>
          <p:cNvSpPr>
            <a:spLocks noGrp="1"/>
          </p:cNvSpPr>
          <p:nvPr>
            <p:ph type="title"/>
          </p:nvPr>
        </p:nvSpPr>
        <p:spPr>
          <a:xfrm>
            <a:off x="2362200" y="136526"/>
            <a:ext cx="9705975" cy="6721474"/>
          </a:xfrm>
        </p:spPr>
        <p:txBody>
          <a:bodyPr>
            <a:normAutofit fontScale="90000"/>
          </a:bodyPr>
          <a:lstStyle/>
          <a:p>
            <a:pPr marL="457200" indent="-457200">
              <a:buFont typeface="Wingdings" panose="05000000000000000000" pitchFamily="2" charset="2"/>
              <a:buChar char="Ø"/>
            </a:pPr>
            <a:r>
              <a:rPr lang="en-US" sz="3200" b="1" i="1" u="sng" dirty="0"/>
              <a:t>When the question starts showing up</a:t>
            </a:r>
            <a:br>
              <a:rPr lang="en-US" sz="3200" b="1" i="1" u="sng" dirty="0"/>
            </a:br>
            <a:br>
              <a:rPr lang="en-US" sz="3200" b="1" dirty="0"/>
            </a:br>
            <a:r>
              <a:rPr lang="en-US" b="1" dirty="0"/>
              <a:t>Chronic fatigue or dread before class/clinical        (Sunday night dread)</a:t>
            </a:r>
            <a:br>
              <a:rPr lang="en-US" b="1" dirty="0"/>
            </a:br>
            <a:br>
              <a:rPr lang="en-US" b="1" dirty="0"/>
            </a:br>
            <a:r>
              <a:rPr lang="en-US" b="1" dirty="0"/>
              <a:t>Irritability or emotional numbness (shortened patience)</a:t>
            </a:r>
            <a:br>
              <a:rPr lang="en-US" b="1" dirty="0"/>
            </a:br>
            <a:br>
              <a:rPr lang="en-US" b="1" dirty="0"/>
            </a:br>
            <a:r>
              <a:rPr lang="en-US" b="1" dirty="0"/>
              <a:t>Loss of passion or patience</a:t>
            </a:r>
            <a:br>
              <a:rPr lang="en-US" b="1" dirty="0"/>
            </a:br>
            <a:br>
              <a:rPr lang="en-US" b="1" dirty="0"/>
            </a:br>
            <a:r>
              <a:rPr lang="en-US" b="1" dirty="0"/>
              <a:t>Feeling stuck or trapped</a:t>
            </a:r>
            <a:br>
              <a:rPr lang="en-US" b="1" dirty="0"/>
            </a:br>
            <a:br>
              <a:rPr lang="en-US" b="1" dirty="0"/>
            </a:br>
            <a:r>
              <a:rPr lang="en-US" b="1" dirty="0"/>
              <a:t>Questioning competence or purpose</a:t>
            </a:r>
            <a:br>
              <a:rPr lang="en-US" b="1" dirty="0"/>
            </a:br>
            <a:br>
              <a:rPr lang="en-US" b="1" dirty="0"/>
            </a:br>
            <a:r>
              <a:rPr lang="en-US" b="1" dirty="0"/>
              <a:t>Physical strain from labs or clinicals (loss of joy)</a:t>
            </a:r>
            <a:br>
              <a:rPr lang="en-US" dirty="0"/>
            </a:br>
            <a:br>
              <a:rPr lang="en-US" dirty="0"/>
            </a:br>
            <a:endParaRPr lang="en-US" dirty="0"/>
          </a:p>
        </p:txBody>
      </p:sp>
      <p:sp>
        <p:nvSpPr>
          <p:cNvPr id="8" name="Slide Number Placeholder 7">
            <a:extLst>
              <a:ext uri="{FF2B5EF4-FFF2-40B4-BE49-F238E27FC236}">
                <a16:creationId xmlns:a16="http://schemas.microsoft.com/office/drawing/2014/main" id="{8F44A959-C2BB-9170-C99C-1A2EDB71B994}"/>
              </a:ext>
            </a:extLst>
          </p:cNvPr>
          <p:cNvSpPr>
            <a:spLocks noGrp="1"/>
          </p:cNvSpPr>
          <p:nvPr>
            <p:ph type="sldNum" sz="quarter" idx="12"/>
          </p:nvPr>
        </p:nvSpPr>
        <p:spPr/>
        <p:txBody>
          <a:bodyPr/>
          <a:lstStyle/>
          <a:p>
            <a:fld id="{A49DFD55-3C28-40EF-9E31-A92D2E4017FF}" type="slidenum">
              <a:rPr lang="en-US" smtClean="0"/>
              <a:pPr/>
              <a:t>8</a:t>
            </a:fld>
            <a:endParaRPr lang="en-US" dirty="0"/>
          </a:p>
        </p:txBody>
      </p:sp>
    </p:spTree>
    <p:extLst>
      <p:ext uri="{BB962C8B-B14F-4D97-AF65-F5344CB8AC3E}">
        <p14:creationId xmlns:p14="http://schemas.microsoft.com/office/powerpoint/2010/main" val="103458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781050" y="558801"/>
            <a:ext cx="10513378" cy="803274"/>
          </a:xfrm>
        </p:spPr>
        <p:txBody>
          <a:bodyPr>
            <a:normAutofit/>
          </a:bodyPr>
          <a:lstStyle/>
          <a:p>
            <a:pPr algn="ctr"/>
            <a:r>
              <a:rPr lang="en-US" sz="3600" b="1" i="1" dirty="0"/>
              <a:t>Burnout vs. Evolution</a:t>
            </a:r>
          </a:p>
        </p:txBody>
      </p:sp>
      <p:sp>
        <p:nvSpPr>
          <p:cNvPr id="13" name="Text Placeholder 12">
            <a:extLst>
              <a:ext uri="{FF2B5EF4-FFF2-40B4-BE49-F238E27FC236}">
                <a16:creationId xmlns:a16="http://schemas.microsoft.com/office/drawing/2014/main" id="{7E5B6E40-3A7D-ACF7-AA38-25977D322D81}"/>
              </a:ext>
            </a:extLst>
          </p:cNvPr>
          <p:cNvSpPr>
            <a:spLocks noGrp="1"/>
          </p:cNvSpPr>
          <p:nvPr>
            <p:ph type="body" idx="1"/>
          </p:nvPr>
        </p:nvSpPr>
        <p:spPr>
          <a:xfrm>
            <a:off x="314325" y="1552575"/>
            <a:ext cx="3749675" cy="1257300"/>
          </a:xfrm>
        </p:spPr>
        <p:txBody>
          <a:bodyPr>
            <a:noAutofit/>
          </a:bodyPr>
          <a:lstStyle/>
          <a:p>
            <a:pPr algn="ctr"/>
            <a:endParaRPr lang="en-US" sz="3200" dirty="0"/>
          </a:p>
          <a:p>
            <a:pPr algn="ctr"/>
            <a:r>
              <a:rPr lang="en-US" sz="3200" dirty="0"/>
              <a:t>Burnout</a:t>
            </a:r>
          </a:p>
        </p:txBody>
      </p:sp>
      <p:sp>
        <p:nvSpPr>
          <p:cNvPr id="36" name="Content Placeholder 35">
            <a:extLst>
              <a:ext uri="{FF2B5EF4-FFF2-40B4-BE49-F238E27FC236}">
                <a16:creationId xmlns:a16="http://schemas.microsoft.com/office/drawing/2014/main" id="{E71298F0-74F1-FECA-0F02-495F9A2EBA7B}"/>
              </a:ext>
            </a:extLst>
          </p:cNvPr>
          <p:cNvSpPr>
            <a:spLocks noGrp="1"/>
          </p:cNvSpPr>
          <p:nvPr>
            <p:ph sz="half" idx="15"/>
          </p:nvPr>
        </p:nvSpPr>
        <p:spPr>
          <a:xfrm>
            <a:off x="314325" y="2667000"/>
            <a:ext cx="4642486" cy="4054473"/>
          </a:xfrm>
        </p:spPr>
        <p:txBody>
          <a:bodyPr>
            <a:normAutofit/>
          </a:bodyPr>
          <a:lstStyle/>
          <a:p>
            <a:pPr marL="285750" indent="-285750">
              <a:buFont typeface="Wingdings" panose="05000000000000000000" pitchFamily="2" charset="2"/>
              <a:buChar char="Ø"/>
            </a:pPr>
            <a:r>
              <a:rPr lang="en-US" sz="2000" dirty="0"/>
              <a:t>Emotional Exhaustion</a:t>
            </a:r>
          </a:p>
          <a:p>
            <a:pPr marL="285750" indent="-285750">
              <a:buFont typeface="Wingdings" panose="05000000000000000000" pitchFamily="2" charset="2"/>
              <a:buChar char="Ø"/>
            </a:pPr>
            <a:r>
              <a:rPr lang="en-US" sz="2000" dirty="0"/>
              <a:t>Cynicism/Detachment</a:t>
            </a:r>
          </a:p>
          <a:p>
            <a:pPr marL="285750" indent="-285750">
              <a:buFont typeface="Wingdings" panose="05000000000000000000" pitchFamily="2" charset="2"/>
              <a:buChar char="Ø"/>
            </a:pPr>
            <a:r>
              <a:rPr lang="en-US" sz="2000" dirty="0"/>
              <a:t>Reduced effectiveness</a:t>
            </a:r>
          </a:p>
          <a:p>
            <a:pPr marL="285750" indent="-285750">
              <a:buFont typeface="Wingdings" panose="05000000000000000000" pitchFamily="2" charset="2"/>
              <a:buChar char="Ø"/>
            </a:pPr>
            <a:r>
              <a:rPr lang="en-US" sz="2000" dirty="0"/>
              <a:t>Reduces sense of accomplishment</a:t>
            </a:r>
          </a:p>
        </p:txBody>
      </p:sp>
      <p:sp>
        <p:nvSpPr>
          <p:cNvPr id="15" name="Text Placeholder 14">
            <a:extLst>
              <a:ext uri="{FF2B5EF4-FFF2-40B4-BE49-F238E27FC236}">
                <a16:creationId xmlns:a16="http://schemas.microsoft.com/office/drawing/2014/main" id="{A536BD54-EFA1-25A2-9F04-4F22C36E2A5D}"/>
              </a:ext>
            </a:extLst>
          </p:cNvPr>
          <p:cNvSpPr>
            <a:spLocks noGrp="1"/>
          </p:cNvSpPr>
          <p:nvPr>
            <p:ph type="body" idx="10"/>
          </p:nvPr>
        </p:nvSpPr>
        <p:spPr>
          <a:xfrm>
            <a:off x="5629275" y="1552575"/>
            <a:ext cx="4642486" cy="1257300"/>
          </a:xfrm>
        </p:spPr>
        <p:txBody>
          <a:bodyPr>
            <a:normAutofit/>
          </a:bodyPr>
          <a:lstStyle/>
          <a:p>
            <a:pPr algn="ctr"/>
            <a:endParaRPr lang="en-US" sz="3200" dirty="0"/>
          </a:p>
          <a:p>
            <a:pPr algn="ctr"/>
            <a:r>
              <a:rPr lang="en-US" sz="3200" dirty="0"/>
              <a:t>	Evolution</a:t>
            </a:r>
          </a:p>
          <a:p>
            <a:endParaRPr lang="en-US" dirty="0"/>
          </a:p>
        </p:txBody>
      </p:sp>
      <p:sp>
        <p:nvSpPr>
          <p:cNvPr id="14" name="Content Placeholder 13">
            <a:extLst>
              <a:ext uri="{FF2B5EF4-FFF2-40B4-BE49-F238E27FC236}">
                <a16:creationId xmlns:a16="http://schemas.microsoft.com/office/drawing/2014/main" id="{5112969F-EB84-49D5-7100-1FB28870FB30}"/>
              </a:ext>
            </a:extLst>
          </p:cNvPr>
          <p:cNvSpPr>
            <a:spLocks noGrp="1"/>
          </p:cNvSpPr>
          <p:nvPr>
            <p:ph sz="half" idx="14"/>
          </p:nvPr>
        </p:nvSpPr>
        <p:spPr>
          <a:xfrm>
            <a:off x="5629275" y="2809875"/>
            <a:ext cx="5924550" cy="3546474"/>
          </a:xfrm>
        </p:spPr>
        <p:txBody>
          <a:bodyPr>
            <a:normAutofit/>
          </a:bodyPr>
          <a:lstStyle/>
          <a:p>
            <a:pPr marL="852678" lvl="2">
              <a:buFont typeface="Wingdings" panose="05000000000000000000" pitchFamily="2" charset="2"/>
              <a:buChar char="Ø"/>
            </a:pPr>
            <a:r>
              <a:rPr lang="en-US" sz="2000" dirty="0"/>
              <a:t>Desire for new challenges/change</a:t>
            </a:r>
          </a:p>
          <a:p>
            <a:pPr marL="852678" lvl="2">
              <a:buFont typeface="Wingdings" panose="05000000000000000000" pitchFamily="2" charset="2"/>
              <a:buChar char="Ø"/>
            </a:pPr>
            <a:r>
              <a:rPr lang="en-US" sz="2000" dirty="0"/>
              <a:t>Shifting life priorities</a:t>
            </a:r>
          </a:p>
          <a:p>
            <a:pPr marL="852678" lvl="2">
              <a:buFont typeface="Wingdings" panose="05000000000000000000" pitchFamily="2" charset="2"/>
              <a:buChar char="Ø"/>
            </a:pPr>
            <a:r>
              <a:rPr lang="en-US" sz="2000" dirty="0"/>
              <a:t>Expanding identity</a:t>
            </a:r>
          </a:p>
          <a:p>
            <a:pPr marL="852678" lvl="2">
              <a:buFont typeface="Wingdings" panose="05000000000000000000" pitchFamily="2" charset="2"/>
              <a:buChar char="Ø"/>
            </a:pPr>
            <a:r>
              <a:rPr lang="en-US" sz="2000" dirty="0"/>
              <a:t>Redefining impact</a:t>
            </a:r>
          </a:p>
          <a:p>
            <a:pPr marL="852678" lvl="2">
              <a:buFont typeface="Wingdings" panose="05000000000000000000" pitchFamily="2" charset="2"/>
              <a:buChar char="Ø"/>
            </a:pPr>
            <a:r>
              <a:rPr lang="en-US" sz="2000" dirty="0"/>
              <a:t>Wanting broader impact</a:t>
            </a:r>
          </a:p>
          <a:p>
            <a:pPr marL="852678" lvl="2">
              <a:buFont typeface="Wingdings" panose="05000000000000000000" pitchFamily="2" charset="2"/>
              <a:buChar char="Ø"/>
            </a:pPr>
            <a:r>
              <a:rPr lang="en-US" sz="2000" dirty="0"/>
              <a:t>Readiness for a new challenge</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p:txBody>
          <a:bodyPr/>
          <a:lstStyle/>
          <a:p>
            <a:fld id="{A49DFD55-3C28-40EF-9E31-A92D2E4017FF}" type="slidenum">
              <a:rPr lang="en-US" smtClean="0"/>
              <a:pPr/>
              <a:t>9</a:t>
            </a:fld>
            <a:endParaRPr lang="en-US" dirty="0"/>
          </a:p>
        </p:txBody>
      </p:sp>
      <p:pic>
        <p:nvPicPr>
          <p:cNvPr id="4" name="Picture 3">
            <a:extLst>
              <a:ext uri="{FF2B5EF4-FFF2-40B4-BE49-F238E27FC236}">
                <a16:creationId xmlns:a16="http://schemas.microsoft.com/office/drawing/2014/main" id="{7CE01375-EF05-A85C-4174-5280090AA1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95623" y="4377993"/>
            <a:ext cx="3051852" cy="1921206"/>
          </a:xfrm>
          <a:prstGeom prst="rect">
            <a:avLst/>
          </a:prstGeom>
        </p:spPr>
      </p:pic>
    </p:spTree>
    <p:extLst>
      <p:ext uri="{BB962C8B-B14F-4D97-AF65-F5344CB8AC3E}">
        <p14:creationId xmlns:p14="http://schemas.microsoft.com/office/powerpoint/2010/main" val="636929804"/>
      </p:ext>
    </p:extLst>
  </p:cSld>
  <p:clrMapOvr>
    <a:masterClrMapping/>
  </p:clrMapOvr>
</p:sld>
</file>

<file path=ppt/theme/theme1.xml><?xml version="1.0" encoding="utf-8"?>
<a:theme xmlns:a="http://schemas.openxmlformats.org/drawingml/2006/main" name="Custom">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tom" id="{F85C13B5-8B75-4CB8-BA5E-9CAC0747196D}" vid="{617487EE-AB70-4C55-8A81-E6744CC4A2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BF691C-888B-4061-8A6F-D5CE84A0254B}">
  <ds:schemaRefs>
    <ds:schemaRef ds:uri="http://schemas.microsoft.com/sharepoint/v3/contenttype/forms"/>
  </ds:schemaRefs>
</ds:datastoreItem>
</file>

<file path=customXml/itemProps2.xml><?xml version="1.0" encoding="utf-8"?>
<ds:datastoreItem xmlns:ds="http://schemas.openxmlformats.org/officeDocument/2006/customXml" ds:itemID="{49168DCE-134F-4610-A6AA-88CEBE8D71D2}">
  <ds:schemaRefs>
    <ds:schemaRef ds:uri="http://schemas.microsoft.com/office/2006/documentManagement/types"/>
    <ds:schemaRef ds:uri="http://schemas.microsoft.com/office/infopath/2007/PartnerControls"/>
    <ds:schemaRef ds:uri="http://purl.org/dc/dcmitype/"/>
    <ds:schemaRef ds:uri="http://schemas.microsoft.com/office/2006/metadata/properties"/>
    <ds:schemaRef ds:uri="http://schemas.microsoft.com/sharepoint/v3"/>
    <ds:schemaRef ds:uri="16c05727-aa75-4e4a-9b5f-8a80a1165891"/>
    <ds:schemaRef ds:uri="71af3243-3dd4-4a8d-8c0d-dd76da1f02a5"/>
    <ds:schemaRef ds:uri="http://schemas.openxmlformats.org/package/2006/metadata/core-properties"/>
    <ds:schemaRef ds:uri="230e9df3-be65-4c73-a93b-d1236ebd677e"/>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5EDE3176-A15D-46A3-BDDB-64A0D7363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366</TotalTime>
  <Words>1685</Words>
  <Application>Microsoft Office PowerPoint</Application>
  <PresentationFormat>Widescreen</PresentationFormat>
  <Paragraphs>245</Paragraphs>
  <Slides>25</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Tenorite</vt:lpstr>
      <vt:lpstr>Wingdings</vt:lpstr>
      <vt:lpstr>Custom</vt:lpstr>
      <vt:lpstr>Can I do this forever? Longevity, Purpose, and Sustainability in Surgical Technology Education  Kathy Patnaude CST, BS, FAST Midlands Technical College Columbia, South Carolina February 7, 2026</vt:lpstr>
      <vt:lpstr>Learning Objectives</vt:lpstr>
      <vt:lpstr>Why do we choose this career?</vt:lpstr>
      <vt:lpstr>Why this question matters</vt:lpstr>
      <vt:lpstr>              Surgical technology education is rewarding—but demanding           Physical, emotional, and             cognitive load is high                  Many educators quietly wonder:           “How long can I keep this             up?”              “Is it normal to feel so                tired?”                 “What’s next for me?”                    “I feel overwhelmed” </vt:lpstr>
      <vt:lpstr>The Unique Demands of Our Role – The Reality of the Role</vt:lpstr>
      <vt:lpstr>Signs People Begin Asking   “Can I Do this forever?”     </vt:lpstr>
      <vt:lpstr>When the question starts showing up  Chronic fatigue or dread before class/clinical        (Sunday night dread)  Irritability or emotional numbness (shortened patience)  Loss of passion or patience  Feeling stuck or trapped  Questioning competence or purpose  Physical strain from labs or clinicals (loss of joy)  </vt:lpstr>
      <vt:lpstr>Burnout vs. Evolution</vt:lpstr>
      <vt:lpstr>Reflection –   Finish the sentences honestly:  The part of my job that drains me the most right now is ____.  The part that gives me the most meaning is ____.</vt:lpstr>
      <vt:lpstr>What keeps us in this profession?</vt:lpstr>
      <vt:lpstr>PowerPoint Presentation</vt:lpstr>
      <vt:lpstr>What makes people leave?</vt:lpstr>
      <vt:lpstr>The Myth of “Forever”</vt:lpstr>
      <vt:lpstr>Redefining a Sustainable career</vt:lpstr>
      <vt:lpstr>Personal Sustainability check-in</vt:lpstr>
      <vt:lpstr>The four pillars of longevity  1. Boundaries – workload, availability,       emotional limits 2. support – mentors, colleagues, professional     community 3. Growth – new roles, new skills, new     projects 4. Meaning – reconnecting with impact and     purpose  "You are an extremely valuable, worthwhile, significant person even though your present circumstances may have you feeling otherwise." – James W. Newman</vt:lpstr>
      <vt:lpstr>Protective strategies for longevity</vt:lpstr>
      <vt:lpstr>Building a Long-game mindset</vt:lpstr>
      <vt:lpstr>“Can I do this forever?”</vt:lpstr>
      <vt:lpstr>If the answer to the question is “no”</vt:lpstr>
      <vt:lpstr>If the answer is yes, but…</vt:lpstr>
      <vt:lpstr>Closing reflection  </vt:lpstr>
      <vt:lpstr>PowerPoint Presentation</vt:lpstr>
      <vt:lpstr>Thank you  patnaudek@midlandstech.edu</vt:lpstr>
    </vt:vector>
  </TitlesOfParts>
  <Company>Midlands Technical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Kathy Patnaude</dc:creator>
  <cp:lastModifiedBy>Kathy Patnaude</cp:lastModifiedBy>
  <cp:revision>11</cp:revision>
  <cp:lastPrinted>2026-01-28T20:45:19Z</cp:lastPrinted>
  <dcterms:created xsi:type="dcterms:W3CDTF">2026-01-15T15:09:21Z</dcterms:created>
  <dcterms:modified xsi:type="dcterms:W3CDTF">2026-01-30T16:30:12Z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